
<file path=[Content_Types].xml><?xml version="1.0" encoding="utf-8"?>
<Types xmlns="http://schemas.openxmlformats.org/package/2006/content-types">
  <Default Extension="xml" ContentType="application/xml"/>
  <Default Extension="wmf" ContentType="image/x-wmf"/>
  <Default Extension="jpg" ContentType="image/jpeg"/>
  <Default Extension="jpeg" ContentType="image/jpeg"/>
  <Default Extension="rels" ContentType="application/vnd.openxmlformats-package.relationships+xml"/>
  <Default Extension="tmp" ContentType="image/png"/>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5" r:id="rId1"/>
  </p:sldMasterIdLst>
  <p:sldIdLst>
    <p:sldId id="287" r:id="rId2"/>
    <p:sldId id="314" r:id="rId3"/>
    <p:sldId id="315" r:id="rId4"/>
    <p:sldId id="297" r:id="rId5"/>
    <p:sldId id="298" r:id="rId6"/>
    <p:sldId id="313" r:id="rId7"/>
    <p:sldId id="299" r:id="rId8"/>
    <p:sldId id="300" r:id="rId9"/>
    <p:sldId id="301" r:id="rId10"/>
    <p:sldId id="302" r:id="rId11"/>
    <p:sldId id="304" r:id="rId12"/>
    <p:sldId id="305" r:id="rId13"/>
    <p:sldId id="306" r:id="rId14"/>
    <p:sldId id="307" r:id="rId15"/>
    <p:sldId id="308" r:id="rId16"/>
    <p:sldId id="309" r:id="rId17"/>
    <p:sldId id="310" r:id="rId18"/>
    <p:sldId id="311" r:id="rId19"/>
    <p:sldId id="312" r:id="rId20"/>
    <p:sldId id="277" r:id="rId21"/>
    <p:sldId id="256" r:id="rId22"/>
    <p:sldId id="257" r:id="rId23"/>
    <p:sldId id="258" r:id="rId24"/>
    <p:sldId id="259" r:id="rId25"/>
    <p:sldId id="260" r:id="rId26"/>
    <p:sldId id="261" r:id="rId27"/>
    <p:sldId id="262" r:id="rId28"/>
    <p:sldId id="263" r:id="rId29"/>
    <p:sldId id="294" r:id="rId30"/>
    <p:sldId id="264" r:id="rId31"/>
    <p:sldId id="267" r:id="rId32"/>
    <p:sldId id="268" r:id="rId33"/>
    <p:sldId id="282" r:id="rId34"/>
    <p:sldId id="323" r:id="rId35"/>
    <p:sldId id="274" r:id="rId36"/>
    <p:sldId id="275" r:id="rId37"/>
    <p:sldId id="276" r:id="rId38"/>
    <p:sldId id="321" r:id="rId39"/>
    <p:sldId id="270" r:id="rId40"/>
    <p:sldId id="271" r:id="rId41"/>
    <p:sldId id="272" r:id="rId42"/>
    <p:sldId id="273" r:id="rId43"/>
    <p:sldId id="281" r:id="rId44"/>
    <p:sldId id="324" r:id="rId45"/>
    <p:sldId id="278" r:id="rId46"/>
    <p:sldId id="316" r:id="rId47"/>
    <p:sldId id="318" r:id="rId48"/>
    <p:sldId id="284" r:id="rId49"/>
  </p:sldIdLst>
  <p:sldSz cx="12192000" cy="6858000"/>
  <p:notesSz cx="7077075" cy="93694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4" autoAdjust="0"/>
    <p:restoredTop sz="94630" autoAdjust="0"/>
  </p:normalViewPr>
  <p:slideViewPr>
    <p:cSldViewPr snapToGrid="0">
      <p:cViewPr varScale="1">
        <p:scale>
          <a:sx n="72" d="100"/>
          <a:sy n="72" d="100"/>
        </p:scale>
        <p:origin x="-112" y="-464"/>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printerSettings" Target="printerSettings/printerSettings1.bin"/><Relationship Id="rId51" Type="http://schemas.openxmlformats.org/officeDocument/2006/relationships/presProps" Target="presProps.xml"/><Relationship Id="rId52" Type="http://schemas.openxmlformats.org/officeDocument/2006/relationships/viewProps" Target="viewProps.xml"/><Relationship Id="rId53" Type="http://schemas.openxmlformats.org/officeDocument/2006/relationships/theme" Target="theme/theme1.xml"/><Relationship Id="rId54"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FC9F0F7-1C46-4090-9EA8-1D6257FB14B7}" type="datetimeFigureOut">
              <a:rPr lang="en-US" smtClean="0"/>
              <a:t>10/16/15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8E651AB-5AB4-4EDA-9330-EA225BFFAE25}" type="slidenum">
              <a:rPr lang="en-US" smtClean="0"/>
              <a:t>‹#›</a:t>
            </a:fld>
            <a:endParaRPr lang="en-US" dirty="0"/>
          </a:p>
        </p:txBody>
      </p:sp>
    </p:spTree>
    <p:extLst>
      <p:ext uri="{BB962C8B-B14F-4D97-AF65-F5344CB8AC3E}">
        <p14:creationId xmlns:p14="http://schemas.microsoft.com/office/powerpoint/2010/main" val="18746925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FC9F0F7-1C46-4090-9EA8-1D6257FB14B7}" type="datetimeFigureOut">
              <a:rPr lang="en-US" smtClean="0"/>
              <a:t>10/16/15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8E651AB-5AB4-4EDA-9330-EA225BFFAE25}" type="slidenum">
              <a:rPr lang="en-US" smtClean="0"/>
              <a:t>‹#›</a:t>
            </a:fld>
            <a:endParaRPr lang="en-US" dirty="0"/>
          </a:p>
        </p:txBody>
      </p:sp>
    </p:spTree>
    <p:extLst>
      <p:ext uri="{BB962C8B-B14F-4D97-AF65-F5344CB8AC3E}">
        <p14:creationId xmlns:p14="http://schemas.microsoft.com/office/powerpoint/2010/main" val="10967843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FC9F0F7-1C46-4090-9EA8-1D6257FB14B7}" type="datetimeFigureOut">
              <a:rPr lang="en-US" smtClean="0"/>
              <a:t>10/16/15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8E651AB-5AB4-4EDA-9330-EA225BFFAE25}" type="slidenum">
              <a:rPr lang="en-US" smtClean="0"/>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5365249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FC9F0F7-1C46-4090-9EA8-1D6257FB14B7}" type="datetimeFigureOut">
              <a:rPr lang="en-US" smtClean="0"/>
              <a:t>10/16/15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8E651AB-5AB4-4EDA-9330-EA225BFFAE25}" type="slidenum">
              <a:rPr lang="en-US" smtClean="0"/>
              <a:t>‹#›</a:t>
            </a:fld>
            <a:endParaRPr lang="en-US" dirty="0"/>
          </a:p>
        </p:txBody>
      </p:sp>
    </p:spTree>
    <p:extLst>
      <p:ext uri="{BB962C8B-B14F-4D97-AF65-F5344CB8AC3E}">
        <p14:creationId xmlns:p14="http://schemas.microsoft.com/office/powerpoint/2010/main" val="40669031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FC9F0F7-1C46-4090-9EA8-1D6257FB14B7}" type="datetimeFigureOut">
              <a:rPr lang="en-US" smtClean="0"/>
              <a:t>10/16/15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8E651AB-5AB4-4EDA-9330-EA225BFFAE25}" type="slidenum">
              <a:rPr lang="en-US" smtClean="0"/>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2035506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FC9F0F7-1C46-4090-9EA8-1D6257FB14B7}" type="datetimeFigureOut">
              <a:rPr lang="en-US" smtClean="0"/>
              <a:t>10/16/15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8E651AB-5AB4-4EDA-9330-EA225BFFAE25}" type="slidenum">
              <a:rPr lang="en-US" smtClean="0"/>
              <a:t>‹#›</a:t>
            </a:fld>
            <a:endParaRPr lang="en-US" dirty="0"/>
          </a:p>
        </p:txBody>
      </p:sp>
    </p:spTree>
    <p:extLst>
      <p:ext uri="{BB962C8B-B14F-4D97-AF65-F5344CB8AC3E}">
        <p14:creationId xmlns:p14="http://schemas.microsoft.com/office/powerpoint/2010/main" val="6081394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FC9F0F7-1C46-4090-9EA8-1D6257FB14B7}" type="datetimeFigureOut">
              <a:rPr lang="en-US" smtClean="0"/>
              <a:t>10/16/15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8E651AB-5AB4-4EDA-9330-EA225BFFAE25}" type="slidenum">
              <a:rPr lang="en-US" smtClean="0"/>
              <a:t>‹#›</a:t>
            </a:fld>
            <a:endParaRPr lang="en-US" dirty="0"/>
          </a:p>
        </p:txBody>
      </p:sp>
    </p:spTree>
    <p:extLst>
      <p:ext uri="{BB962C8B-B14F-4D97-AF65-F5344CB8AC3E}">
        <p14:creationId xmlns:p14="http://schemas.microsoft.com/office/powerpoint/2010/main" val="10320778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FC9F0F7-1C46-4090-9EA8-1D6257FB14B7}" type="datetimeFigureOut">
              <a:rPr lang="en-US" smtClean="0"/>
              <a:t>10/16/15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8E651AB-5AB4-4EDA-9330-EA225BFFAE25}" type="slidenum">
              <a:rPr lang="en-US" smtClean="0"/>
              <a:t>‹#›</a:t>
            </a:fld>
            <a:endParaRPr lang="en-US" dirty="0"/>
          </a:p>
        </p:txBody>
      </p:sp>
    </p:spTree>
    <p:extLst>
      <p:ext uri="{BB962C8B-B14F-4D97-AF65-F5344CB8AC3E}">
        <p14:creationId xmlns:p14="http://schemas.microsoft.com/office/powerpoint/2010/main" val="29353688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FC9F0F7-1C46-4090-9EA8-1D6257FB14B7}" type="datetimeFigureOut">
              <a:rPr lang="en-US" smtClean="0"/>
              <a:t>10/16/15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8E651AB-5AB4-4EDA-9330-EA225BFFAE25}" type="slidenum">
              <a:rPr lang="en-US" smtClean="0"/>
              <a:t>‹#›</a:t>
            </a:fld>
            <a:endParaRPr lang="en-US" dirty="0"/>
          </a:p>
        </p:txBody>
      </p:sp>
    </p:spTree>
    <p:extLst>
      <p:ext uri="{BB962C8B-B14F-4D97-AF65-F5344CB8AC3E}">
        <p14:creationId xmlns:p14="http://schemas.microsoft.com/office/powerpoint/2010/main" val="40412011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FC9F0F7-1C46-4090-9EA8-1D6257FB14B7}" type="datetimeFigureOut">
              <a:rPr lang="en-US" smtClean="0"/>
              <a:t>10/16/15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8E651AB-5AB4-4EDA-9330-EA225BFFAE25}" type="slidenum">
              <a:rPr lang="en-US" smtClean="0"/>
              <a:t>‹#›</a:t>
            </a:fld>
            <a:endParaRPr lang="en-US" dirty="0"/>
          </a:p>
        </p:txBody>
      </p:sp>
    </p:spTree>
    <p:extLst>
      <p:ext uri="{BB962C8B-B14F-4D97-AF65-F5344CB8AC3E}">
        <p14:creationId xmlns:p14="http://schemas.microsoft.com/office/powerpoint/2010/main" val="42470858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FC9F0F7-1C46-4090-9EA8-1D6257FB14B7}" type="datetimeFigureOut">
              <a:rPr lang="en-US" smtClean="0"/>
              <a:t>10/16/15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8E651AB-5AB4-4EDA-9330-EA225BFFAE25}" type="slidenum">
              <a:rPr lang="en-US" smtClean="0"/>
              <a:t>‹#›</a:t>
            </a:fld>
            <a:endParaRPr lang="en-US" dirty="0"/>
          </a:p>
        </p:txBody>
      </p:sp>
    </p:spTree>
    <p:extLst>
      <p:ext uri="{BB962C8B-B14F-4D97-AF65-F5344CB8AC3E}">
        <p14:creationId xmlns:p14="http://schemas.microsoft.com/office/powerpoint/2010/main" val="3274395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FC9F0F7-1C46-4090-9EA8-1D6257FB14B7}" type="datetimeFigureOut">
              <a:rPr lang="en-US" smtClean="0"/>
              <a:t>10/16/15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8E651AB-5AB4-4EDA-9330-EA225BFFAE25}" type="slidenum">
              <a:rPr lang="en-US" smtClean="0"/>
              <a:t>‹#›</a:t>
            </a:fld>
            <a:endParaRPr lang="en-US" dirty="0"/>
          </a:p>
        </p:txBody>
      </p:sp>
    </p:spTree>
    <p:extLst>
      <p:ext uri="{BB962C8B-B14F-4D97-AF65-F5344CB8AC3E}">
        <p14:creationId xmlns:p14="http://schemas.microsoft.com/office/powerpoint/2010/main" val="37207516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FC9F0F7-1C46-4090-9EA8-1D6257FB14B7}" type="datetimeFigureOut">
              <a:rPr lang="en-US" smtClean="0"/>
              <a:t>10/16/15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8E651AB-5AB4-4EDA-9330-EA225BFFAE25}" type="slidenum">
              <a:rPr lang="en-US" smtClean="0"/>
              <a:t>‹#›</a:t>
            </a:fld>
            <a:endParaRPr lang="en-US" dirty="0"/>
          </a:p>
        </p:txBody>
      </p:sp>
    </p:spTree>
    <p:extLst>
      <p:ext uri="{BB962C8B-B14F-4D97-AF65-F5344CB8AC3E}">
        <p14:creationId xmlns:p14="http://schemas.microsoft.com/office/powerpoint/2010/main" val="25285293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C9F0F7-1C46-4090-9EA8-1D6257FB14B7}" type="datetimeFigureOut">
              <a:rPr lang="en-US" smtClean="0"/>
              <a:t>10/16/15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8E651AB-5AB4-4EDA-9330-EA225BFFAE25}" type="slidenum">
              <a:rPr lang="en-US" smtClean="0"/>
              <a:t>‹#›</a:t>
            </a:fld>
            <a:endParaRPr lang="en-US" dirty="0"/>
          </a:p>
        </p:txBody>
      </p:sp>
    </p:spTree>
    <p:extLst>
      <p:ext uri="{BB962C8B-B14F-4D97-AF65-F5344CB8AC3E}">
        <p14:creationId xmlns:p14="http://schemas.microsoft.com/office/powerpoint/2010/main" val="111890394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C9F0F7-1C46-4090-9EA8-1D6257FB14B7}" type="datetimeFigureOut">
              <a:rPr lang="en-US" smtClean="0"/>
              <a:t>10/16/15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8E651AB-5AB4-4EDA-9330-EA225BFFAE25}" type="slidenum">
              <a:rPr lang="en-US" smtClean="0"/>
              <a:t>‹#›</a:t>
            </a:fld>
            <a:endParaRPr lang="en-US" dirty="0"/>
          </a:p>
        </p:txBody>
      </p:sp>
    </p:spTree>
    <p:extLst>
      <p:ext uri="{BB962C8B-B14F-4D97-AF65-F5344CB8AC3E}">
        <p14:creationId xmlns:p14="http://schemas.microsoft.com/office/powerpoint/2010/main" val="32517113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C9F0F7-1C46-4090-9EA8-1D6257FB14B7}" type="datetimeFigureOut">
              <a:rPr lang="en-US" smtClean="0"/>
              <a:t>10/16/15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8E651AB-5AB4-4EDA-9330-EA225BFFAE25}" type="slidenum">
              <a:rPr lang="en-US" smtClean="0"/>
              <a:t>‹#›</a:t>
            </a:fld>
            <a:endParaRPr lang="en-US" dirty="0"/>
          </a:p>
        </p:txBody>
      </p:sp>
    </p:spTree>
    <p:extLst>
      <p:ext uri="{BB962C8B-B14F-4D97-AF65-F5344CB8AC3E}">
        <p14:creationId xmlns:p14="http://schemas.microsoft.com/office/powerpoint/2010/main" val="9832550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FC9F0F7-1C46-4090-9EA8-1D6257FB14B7}" type="datetimeFigureOut">
              <a:rPr lang="en-US" smtClean="0"/>
              <a:t>10/16/15</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18E651AB-5AB4-4EDA-9330-EA225BFFAE25}" type="slidenum">
              <a:rPr lang="en-US" smtClean="0"/>
              <a:t>‹#›</a:t>
            </a:fld>
            <a:endParaRPr lang="en-US" dirty="0"/>
          </a:p>
        </p:txBody>
      </p:sp>
    </p:spTree>
    <p:extLst>
      <p:ext uri="{BB962C8B-B14F-4D97-AF65-F5344CB8AC3E}">
        <p14:creationId xmlns:p14="http://schemas.microsoft.com/office/powerpoint/2010/main" val="1697962199"/>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 id="2147483708" r:id="rId13"/>
    <p:sldLayoutId id="2147483709" r:id="rId14"/>
    <p:sldLayoutId id="2147483710" r:id="rId15"/>
    <p:sldLayoutId id="2147483711" r:id="rId16"/>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mailto:drconantteacher@aol.com" TargetMode="Externa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tags" Target="../tags/tag7.xml"/><Relationship Id="rId2" Type="http://schemas.openxmlformats.org/officeDocument/2006/relationships/slideLayout" Target="../slideLayouts/slideLayout2.xml"/><Relationship Id="rId3" Type="http://schemas.openxmlformats.org/officeDocument/2006/relationships/image" Target="../media/image5.tmp"/></Relationships>
</file>

<file path=ppt/slides/_rels/slide11.xml.rels><?xml version="1.0" encoding="UTF-8" standalone="yes"?>
<Relationships xmlns="http://schemas.openxmlformats.org/package/2006/relationships"><Relationship Id="rId1" Type="http://schemas.openxmlformats.org/officeDocument/2006/relationships/tags" Target="../tags/tag8.xml"/><Relationship Id="rId2" Type="http://schemas.openxmlformats.org/officeDocument/2006/relationships/slideLayout" Target="../slideLayouts/slideLayout2.xml"/><Relationship Id="rId3" Type="http://schemas.openxmlformats.org/officeDocument/2006/relationships/image" Target="../media/image6.jpg"/></Relationships>
</file>

<file path=ppt/slides/_rels/slide12.xml.rels><?xml version="1.0" encoding="UTF-8" standalone="yes"?>
<Relationships xmlns="http://schemas.openxmlformats.org/package/2006/relationships"><Relationship Id="rId1" Type="http://schemas.openxmlformats.org/officeDocument/2006/relationships/tags" Target="../tags/tag9.xml"/><Relationship Id="rId2" Type="http://schemas.openxmlformats.org/officeDocument/2006/relationships/slideLayout" Target="../slideLayouts/slideLayout2.xml"/><Relationship Id="rId3" Type="http://schemas.openxmlformats.org/officeDocument/2006/relationships/image" Target="../media/image6.jpg"/></Relationships>
</file>

<file path=ppt/slides/_rels/slide13.xml.rels><?xml version="1.0" encoding="UTF-8" standalone="yes"?>
<Relationships xmlns="http://schemas.openxmlformats.org/package/2006/relationships"><Relationship Id="rId1" Type="http://schemas.openxmlformats.org/officeDocument/2006/relationships/tags" Target="../tags/tag10.xml"/><Relationship Id="rId2" Type="http://schemas.openxmlformats.org/officeDocument/2006/relationships/slideLayout" Target="../slideLayouts/slideLayout2.xml"/><Relationship Id="rId3" Type="http://schemas.openxmlformats.org/officeDocument/2006/relationships/image" Target="../media/image6.jpg"/></Relationships>
</file>

<file path=ppt/slides/_rels/slide14.xml.rels><?xml version="1.0" encoding="UTF-8" standalone="yes"?>
<Relationships xmlns="http://schemas.openxmlformats.org/package/2006/relationships"><Relationship Id="rId1" Type="http://schemas.openxmlformats.org/officeDocument/2006/relationships/tags" Target="../tags/tag11.xml"/><Relationship Id="rId2" Type="http://schemas.openxmlformats.org/officeDocument/2006/relationships/slideLayout" Target="../slideLayouts/slideLayout2.xml"/><Relationship Id="rId3" Type="http://schemas.openxmlformats.org/officeDocument/2006/relationships/image" Target="../media/image6.jpg"/></Relationships>
</file>

<file path=ppt/slides/_rels/slide15.xml.rels><?xml version="1.0" encoding="UTF-8" standalone="yes"?>
<Relationships xmlns="http://schemas.openxmlformats.org/package/2006/relationships"><Relationship Id="rId3" Type="http://schemas.openxmlformats.org/officeDocument/2006/relationships/image" Target="../media/image6.jpg"/><Relationship Id="rId4" Type="http://schemas.openxmlformats.org/officeDocument/2006/relationships/image" Target="../media/image7.png"/><Relationship Id="rId1" Type="http://schemas.openxmlformats.org/officeDocument/2006/relationships/tags" Target="../tags/tag12.xml"/><Relationship Id="rId2"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tags" Target="../tags/tag13.xml"/><Relationship Id="rId2" Type="http://schemas.openxmlformats.org/officeDocument/2006/relationships/slideLayout" Target="../slideLayouts/slideLayout2.xml"/><Relationship Id="rId3" Type="http://schemas.openxmlformats.org/officeDocument/2006/relationships/image" Target="../media/image8.png"/></Relationships>
</file>

<file path=ppt/slides/_rels/slide17.xml.rels><?xml version="1.0" encoding="UTF-8" standalone="yes"?>
<Relationships xmlns="http://schemas.openxmlformats.org/package/2006/relationships"><Relationship Id="rId1" Type="http://schemas.openxmlformats.org/officeDocument/2006/relationships/tags" Target="../tags/tag14.xml"/><Relationship Id="rId2" Type="http://schemas.openxmlformats.org/officeDocument/2006/relationships/slideLayout" Target="../slideLayouts/slideLayout2.xml"/><Relationship Id="rId3" Type="http://schemas.openxmlformats.org/officeDocument/2006/relationships/image" Target="../media/image9.png"/></Relationships>
</file>

<file path=ppt/slides/_rels/slide18.xml.rels><?xml version="1.0" encoding="UTF-8" standalone="yes"?>
<Relationships xmlns="http://schemas.openxmlformats.org/package/2006/relationships"><Relationship Id="rId1" Type="http://schemas.openxmlformats.org/officeDocument/2006/relationships/tags" Target="../tags/tag15.xml"/><Relationship Id="rId2" Type="http://schemas.openxmlformats.org/officeDocument/2006/relationships/slideLayout" Target="../slideLayouts/slideLayout2.xml"/><Relationship Id="rId3" Type="http://schemas.openxmlformats.org/officeDocument/2006/relationships/image" Target="../media/image10.png"/></Relationships>
</file>

<file path=ppt/slides/_rels/slide19.xml.rels><?xml version="1.0" encoding="UTF-8" standalone="yes"?>
<Relationships xmlns="http://schemas.openxmlformats.org/package/2006/relationships"><Relationship Id="rId1" Type="http://schemas.openxmlformats.org/officeDocument/2006/relationships/tags" Target="../tags/tag16.xml"/><Relationship Id="rId2"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tags" Target="../tags/tag1.xml"/><Relationship Id="rId2" Type="http://schemas.openxmlformats.org/officeDocument/2006/relationships/slideLayout" Target="../slideLayouts/slideLayout2.xml"/><Relationship Id="rId3" Type="http://schemas.openxmlformats.org/officeDocument/2006/relationships/image" Target="../media/image2.wmf"/></Relationships>
</file>

<file path=ppt/slides/_rels/slide20.xml.rels><?xml version="1.0" encoding="UTF-8" standalone="yes"?>
<Relationships xmlns="http://schemas.openxmlformats.org/package/2006/relationships"><Relationship Id="rId1" Type="http://schemas.openxmlformats.org/officeDocument/2006/relationships/tags" Target="../tags/tag17.xml"/><Relationship Id="rId2" Type="http://schemas.openxmlformats.org/officeDocument/2006/relationships/slideLayout" Target="../slideLayouts/slideLayout2.xml"/><Relationship Id="rId3" Type="http://schemas.openxmlformats.org/officeDocument/2006/relationships/image" Target="../media/image11.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2.tmp"/></Relationships>
</file>

<file path=ppt/slides/_rels/slide22.xml.rels><?xml version="1.0" encoding="UTF-8" standalone="yes"?>
<Relationships xmlns="http://schemas.openxmlformats.org/package/2006/relationships"><Relationship Id="rId1" Type="http://schemas.openxmlformats.org/officeDocument/2006/relationships/tags" Target="../tags/tag18.xml"/><Relationship Id="rId2" Type="http://schemas.openxmlformats.org/officeDocument/2006/relationships/slideLayout" Target="../slideLayouts/slideLayout2.xml"/><Relationship Id="rId3" Type="http://schemas.openxmlformats.org/officeDocument/2006/relationships/image" Target="../media/image13.png"/></Relationships>
</file>

<file path=ppt/slides/_rels/slide23.xml.rels><?xml version="1.0" encoding="UTF-8" standalone="yes"?>
<Relationships xmlns="http://schemas.openxmlformats.org/package/2006/relationships"><Relationship Id="rId1" Type="http://schemas.openxmlformats.org/officeDocument/2006/relationships/tags" Target="../tags/tag19.xml"/><Relationship Id="rId2" Type="http://schemas.openxmlformats.org/officeDocument/2006/relationships/slideLayout" Target="../slideLayouts/slideLayout2.xml"/><Relationship Id="rId3" Type="http://schemas.openxmlformats.org/officeDocument/2006/relationships/image" Target="../media/image14.png"/></Relationships>
</file>

<file path=ppt/slides/_rels/slide24.xml.rels><?xml version="1.0" encoding="UTF-8" standalone="yes"?>
<Relationships xmlns="http://schemas.openxmlformats.org/package/2006/relationships"><Relationship Id="rId1" Type="http://schemas.openxmlformats.org/officeDocument/2006/relationships/tags" Target="../tags/tag20.xml"/><Relationship Id="rId2" Type="http://schemas.openxmlformats.org/officeDocument/2006/relationships/slideLayout" Target="../slideLayouts/slideLayout2.xml"/><Relationship Id="rId3" Type="http://schemas.openxmlformats.org/officeDocument/2006/relationships/image" Target="../media/image15.png"/></Relationships>
</file>

<file path=ppt/slides/_rels/slide25.xml.rels><?xml version="1.0" encoding="UTF-8" standalone="yes"?>
<Relationships xmlns="http://schemas.openxmlformats.org/package/2006/relationships"><Relationship Id="rId1" Type="http://schemas.openxmlformats.org/officeDocument/2006/relationships/tags" Target="../tags/tag21.xml"/><Relationship Id="rId2"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www.youtube.com/watch?v=m_lNPwqYfGw" TargetMode="External"/><Relationship Id="rId4" Type="http://schemas.openxmlformats.org/officeDocument/2006/relationships/hyperlink" Target="http://www.youtube.com/watch?v=72DZ3dw5JUg" TargetMode="External"/><Relationship Id="rId5" Type="http://schemas.openxmlformats.org/officeDocument/2006/relationships/image" Target="../media/image16.wmf"/><Relationship Id="rId1" Type="http://schemas.openxmlformats.org/officeDocument/2006/relationships/tags" Target="../tags/tag22.xml"/><Relationship Id="rId2"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tags" Target="../tags/tag23.xml"/><Relationship Id="rId2"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tags" Target="../tags/tag24.xml"/><Relationship Id="rId2" Type="http://schemas.openxmlformats.org/officeDocument/2006/relationships/slideLayout" Target="../slideLayouts/slideLayout2.xml"/><Relationship Id="rId3" Type="http://schemas.openxmlformats.org/officeDocument/2006/relationships/hyperlink" Target="http://www.youtube.com/watch?v=R1lwPQhN9gI"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youtube.com/watch?v=shU_eiyVRvk" TargetMode="External"/><Relationship Id="rId3" Type="http://schemas.openxmlformats.org/officeDocument/2006/relationships/image" Target="../media/image17.gi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www.youtube.com/watch?v=shU_eiyVRvk" TargetMode="External"/><Relationship Id="rId4" Type="http://schemas.openxmlformats.org/officeDocument/2006/relationships/image" Target="../media/image17.gif"/><Relationship Id="rId1" Type="http://schemas.openxmlformats.org/officeDocument/2006/relationships/tags" Target="../tags/tag25.xml"/><Relationship Id="rId2"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tags" Target="../tags/tag26.xml"/><Relationship Id="rId2" Type="http://schemas.openxmlformats.org/officeDocument/2006/relationships/slideLayout" Target="../slideLayouts/slideLayout2.xml"/><Relationship Id="rId3" Type="http://schemas.openxmlformats.org/officeDocument/2006/relationships/image" Target="../media/image18.png"/></Relationships>
</file>

<file path=ppt/slides/_rels/slide32.xml.rels><?xml version="1.0" encoding="UTF-8" standalone="yes"?>
<Relationships xmlns="http://schemas.openxmlformats.org/package/2006/relationships"><Relationship Id="rId1" Type="http://schemas.openxmlformats.org/officeDocument/2006/relationships/tags" Target="../tags/tag27.xml"/><Relationship Id="rId2" Type="http://schemas.openxmlformats.org/officeDocument/2006/relationships/slideLayout" Target="../slideLayouts/slideLayout2.xml"/><Relationship Id="rId3" Type="http://schemas.openxmlformats.org/officeDocument/2006/relationships/image" Target="../media/image19.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commonsensemedia.org/music-lists" TargetMode="External"/><Relationship Id="rId3" Type="http://schemas.openxmlformats.org/officeDocument/2006/relationships/hyperlink" Target="http://www.azlyrics.com/"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tags" Target="../tags/tag28.xml"/><Relationship Id="rId2"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www.youtube.com/watch?v=VKx9Jg_gf3Y" TargetMode="External"/><Relationship Id="rId4" Type="http://schemas.openxmlformats.org/officeDocument/2006/relationships/image" Target="../media/image20.jpg"/><Relationship Id="rId1" Type="http://schemas.openxmlformats.org/officeDocument/2006/relationships/tags" Target="../tags/tag29.xml"/><Relationship Id="rId2"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tags" Target="../tags/tag30.xml"/><Relationship Id="rId2"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tags" Target="../tags/tag31.xml"/><Relationship Id="rId2" Type="http://schemas.openxmlformats.org/officeDocument/2006/relationships/slideLayout" Target="../slideLayouts/slideLayout2.xml"/><Relationship Id="rId3" Type="http://schemas.openxmlformats.org/officeDocument/2006/relationships/image" Target="../media/image21.jpeg"/></Relationships>
</file>

<file path=ppt/slides/_rels/slide4.xml.rels><?xml version="1.0" encoding="UTF-8" standalone="yes"?>
<Relationships xmlns="http://schemas.openxmlformats.org/package/2006/relationships"><Relationship Id="rId1" Type="http://schemas.openxmlformats.org/officeDocument/2006/relationships/tags" Target="../tags/tag2.xml"/><Relationship Id="rId2" Type="http://schemas.openxmlformats.org/officeDocument/2006/relationships/slideLayout" Target="../slideLayouts/slideLayout1.xml"/><Relationship Id="rId3" Type="http://schemas.openxmlformats.org/officeDocument/2006/relationships/image" Target="../media/image3.jpg"/></Relationships>
</file>

<file path=ppt/slides/_rels/slide40.xml.rels><?xml version="1.0" encoding="UTF-8" standalone="yes"?>
<Relationships xmlns="http://schemas.openxmlformats.org/package/2006/relationships"><Relationship Id="rId1" Type="http://schemas.openxmlformats.org/officeDocument/2006/relationships/tags" Target="../tags/tag32.xml"/><Relationship Id="rId2"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www.youtube.com/watch?v=lIY6vphPmiU" TargetMode="External"/><Relationship Id="rId4" Type="http://schemas.openxmlformats.org/officeDocument/2006/relationships/hyperlink" Target="http://www.youtube.com/watch?v=3YGf9n5yoco" TargetMode="External"/><Relationship Id="rId5" Type="http://schemas.openxmlformats.org/officeDocument/2006/relationships/image" Target="../media/image22.jpg"/><Relationship Id="rId1" Type="http://schemas.openxmlformats.org/officeDocument/2006/relationships/tags" Target="../tags/tag33.xml"/><Relationship Id="rId2"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tags" Target="../tags/tag34.xml"/><Relationship Id="rId2"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s://www.youtube.com/watch?v=dDTBnsqxZ3k" TargetMode="External"/><Relationship Id="rId4" Type="http://schemas.openxmlformats.org/officeDocument/2006/relationships/hyperlink" Target="https://www.youtube.com/watch?v=iFf0lps3NhQ" TargetMode="External"/><Relationship Id="rId5" Type="http://schemas.openxmlformats.org/officeDocument/2006/relationships/hyperlink" Target="https://www.youtube.com/watch?v=UPy7RnHwvmA" TargetMode="External"/><Relationship Id="rId1" Type="http://schemas.openxmlformats.org/officeDocument/2006/relationships/slideLayout" Target="../slideLayouts/slideLayout2.xml"/><Relationship Id="rId2" Type="http://schemas.openxmlformats.org/officeDocument/2006/relationships/hyperlink" Target="https://www.youtube.com/watch?v=MUCNY0b6hN4" TargetMode="Externa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tags" Target="../tags/tag35.xml"/><Relationship Id="rId2" Type="http://schemas.openxmlformats.org/officeDocument/2006/relationships/slideLayout" Target="../slideLayouts/slideLayout2.xml"/><Relationship Id="rId3" Type="http://schemas.openxmlformats.org/officeDocument/2006/relationships/image" Target="../media/image23.png"/></Relationships>
</file>

<file path=ppt/slides/_rels/slide46.xml.rels><?xml version="1.0" encoding="UTF-8" standalone="yes"?>
<Relationships xmlns="http://schemas.openxmlformats.org/package/2006/relationships"><Relationship Id="rId1" Type="http://schemas.openxmlformats.org/officeDocument/2006/relationships/tags" Target="../tags/tag36.xml"/><Relationship Id="rId2" Type="http://schemas.openxmlformats.org/officeDocument/2006/relationships/slideLayout" Target="../slideLayouts/slideLayout2.xml"/><Relationship Id="rId3" Type="http://schemas.openxmlformats.org/officeDocument/2006/relationships/image" Target="../media/image24.jpeg"/></Relationships>
</file>

<file path=ppt/slides/_rels/slide47.xml.rels><?xml version="1.0" encoding="UTF-8" standalone="yes"?>
<Relationships xmlns="http://schemas.openxmlformats.org/package/2006/relationships"><Relationship Id="rId1" Type="http://schemas.openxmlformats.org/officeDocument/2006/relationships/tags" Target="../tags/tag37.xml"/><Relationship Id="rId2" Type="http://schemas.openxmlformats.org/officeDocument/2006/relationships/slideLayout" Target="../slideLayouts/slideLayout2.xml"/><Relationship Id="rId3" Type="http://schemas.openxmlformats.org/officeDocument/2006/relationships/image" Target="../media/image1.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az.pbslearningmedia.org/resource/006b2846-b093-4939-b297-23285e4d1e22/006b2846-b093-4939-b297-23285e4d1e22/" TargetMode="External"/></Relationships>
</file>

<file path=ppt/slides/_rels/slide5.xml.rels><?xml version="1.0" encoding="UTF-8" standalone="yes"?>
<Relationships xmlns="http://schemas.openxmlformats.org/package/2006/relationships"><Relationship Id="rId1" Type="http://schemas.openxmlformats.org/officeDocument/2006/relationships/tags" Target="../tags/tag3.xml"/><Relationship Id="rId2"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tags" Target="../tags/tag4.xml"/><Relationship Id="rId2" Type="http://schemas.openxmlformats.org/officeDocument/2006/relationships/slideLayout" Target="../slideLayouts/slideLayout2.xml"/><Relationship Id="rId3"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tags" Target="../tags/tag5.xml"/><Relationship Id="rId2" Type="http://schemas.openxmlformats.org/officeDocument/2006/relationships/slideLayout" Target="../slideLayouts/slideLayout2.xml"/><Relationship Id="rId3" Type="http://schemas.openxmlformats.org/officeDocument/2006/relationships/image" Target="../media/image5.tmp"/></Relationships>
</file>

<file path=ppt/slides/_rels/slide9.xml.rels><?xml version="1.0" encoding="UTF-8" standalone="yes"?>
<Relationships xmlns="http://schemas.openxmlformats.org/package/2006/relationships"><Relationship Id="rId1" Type="http://schemas.openxmlformats.org/officeDocument/2006/relationships/tags" Target="../tags/tag6.xml"/><Relationship Id="rId2" Type="http://schemas.openxmlformats.org/officeDocument/2006/relationships/slideLayout" Target="../slideLayouts/slideLayout2.xml"/><Relationship Id="rId3" Type="http://schemas.openxmlformats.org/officeDocument/2006/relationships/image" Target="../media/image5.tm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857072" y="1265422"/>
            <a:ext cx="7766936" cy="1646302"/>
          </a:xfrm>
        </p:spPr>
        <p:txBody>
          <a:bodyPr>
            <a:normAutofit fontScale="90000"/>
          </a:bodyPr>
          <a:lstStyle/>
          <a:p>
            <a:r>
              <a:rPr lang="en-US" dirty="0" smtClean="0"/>
              <a:t>Teach Multi-Level Literacy Skills Through Multi-Media</a:t>
            </a:r>
            <a:endParaRPr lang="en-US" dirty="0"/>
          </a:p>
        </p:txBody>
      </p:sp>
      <p:sp>
        <p:nvSpPr>
          <p:cNvPr id="5" name="Subtitle 4"/>
          <p:cNvSpPr>
            <a:spLocks noGrp="1"/>
          </p:cNvSpPr>
          <p:nvPr>
            <p:ph type="subTitle" idx="1"/>
          </p:nvPr>
        </p:nvSpPr>
        <p:spPr>
          <a:xfrm>
            <a:off x="1507066" y="3437263"/>
            <a:ext cx="8242862" cy="1564395"/>
          </a:xfrm>
        </p:spPr>
        <p:txBody>
          <a:bodyPr>
            <a:noAutofit/>
          </a:bodyPr>
          <a:lstStyle/>
          <a:p>
            <a:r>
              <a:rPr lang="en-US" sz="2800" dirty="0" smtClean="0">
                <a:solidFill>
                  <a:srgbClr val="0070C0"/>
                </a:solidFill>
              </a:rPr>
              <a:t>Ali Conant, </a:t>
            </a:r>
            <a:r>
              <a:rPr lang="en-US" sz="2800" dirty="0" err="1" smtClean="0">
                <a:solidFill>
                  <a:srgbClr val="0070C0"/>
                </a:solidFill>
              </a:rPr>
              <a:t>EdD</a:t>
            </a:r>
            <a:r>
              <a:rPr lang="en-US" sz="2800" dirty="0" smtClean="0">
                <a:solidFill>
                  <a:srgbClr val="0070C0"/>
                </a:solidFill>
              </a:rPr>
              <a:t>, NBCT</a:t>
            </a:r>
          </a:p>
          <a:p>
            <a:r>
              <a:rPr lang="en-US" sz="2400" dirty="0" smtClean="0"/>
              <a:t>2015 </a:t>
            </a:r>
            <a:r>
              <a:rPr lang="en-US" sz="2400" dirty="0" err="1" smtClean="0"/>
              <a:t>AzTEA</a:t>
            </a:r>
            <a:r>
              <a:rPr lang="en-US" sz="2400" dirty="0" smtClean="0"/>
              <a:t> Digital </a:t>
            </a:r>
            <a:r>
              <a:rPr lang="en-US" sz="2400" dirty="0" err="1" smtClean="0"/>
              <a:t>LEarning</a:t>
            </a:r>
            <a:r>
              <a:rPr lang="en-US" sz="2400" dirty="0" smtClean="0"/>
              <a:t> Showcase</a:t>
            </a:r>
          </a:p>
          <a:p>
            <a:r>
              <a:rPr lang="en-US" sz="2400" dirty="0" smtClean="0"/>
              <a:t>P3: Problems, Projects &amp; Possibilities</a:t>
            </a:r>
          </a:p>
          <a:p>
            <a:r>
              <a:rPr lang="en-US" sz="2400" dirty="0" smtClean="0"/>
              <a:t>10/17/15</a:t>
            </a:r>
            <a:endParaRPr lang="en-US" sz="2400" dirty="0"/>
          </a:p>
        </p:txBody>
      </p:sp>
      <p:sp>
        <p:nvSpPr>
          <p:cNvPr id="6" name="TextBox 5"/>
          <p:cNvSpPr txBox="1"/>
          <p:nvPr/>
        </p:nvSpPr>
        <p:spPr>
          <a:xfrm>
            <a:off x="237893" y="5891157"/>
            <a:ext cx="4530436" cy="1200329"/>
          </a:xfrm>
          <a:prstGeom prst="rect">
            <a:avLst/>
          </a:prstGeom>
          <a:noFill/>
        </p:spPr>
        <p:txBody>
          <a:bodyPr wrap="square" rtlCol="0">
            <a:spAutoFit/>
          </a:bodyPr>
          <a:lstStyle/>
          <a:p>
            <a:r>
              <a:rPr lang="en-US" dirty="0" smtClean="0"/>
              <a:t>5</a:t>
            </a:r>
            <a:r>
              <a:rPr lang="en-US" baseline="30000" dirty="0" smtClean="0"/>
              <a:t>th</a:t>
            </a:r>
            <a:r>
              <a:rPr lang="en-US" dirty="0" smtClean="0"/>
              <a:t> Grade/Coyote Springs Elementary </a:t>
            </a:r>
          </a:p>
          <a:p>
            <a:r>
              <a:rPr lang="en-US" dirty="0" smtClean="0"/>
              <a:t>K-6 ELA Curriculum Coordinator: HUSD</a:t>
            </a:r>
          </a:p>
          <a:p>
            <a:r>
              <a:rPr lang="en-US" dirty="0">
                <a:hlinkClick r:id="rId2"/>
              </a:rPr>
              <a:t>drconantteacher@aol.com</a:t>
            </a:r>
            <a:endParaRPr lang="en-US" dirty="0"/>
          </a:p>
          <a:p>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79930" y="-152326"/>
            <a:ext cx="2381354" cy="2240899"/>
          </a:xfrm>
          <a:prstGeom prst="rect">
            <a:avLst/>
          </a:prstGeom>
        </p:spPr>
      </p:pic>
    </p:spTree>
    <p:extLst>
      <p:ext uri="{BB962C8B-B14F-4D97-AF65-F5344CB8AC3E}">
        <p14:creationId xmlns:p14="http://schemas.microsoft.com/office/powerpoint/2010/main" val="6821584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does this picture </a:t>
            </a:r>
            <a:r>
              <a:rPr lang="en-US" dirty="0" smtClean="0">
                <a:solidFill>
                  <a:srgbClr val="FF0000"/>
                </a:solidFill>
              </a:rPr>
              <a:t>make you feel? </a:t>
            </a:r>
            <a:r>
              <a:rPr lang="en-US" dirty="0" smtClean="0"/>
              <a:t>Why?</a:t>
            </a:r>
            <a:endParaRPr lang="en-US" dirty="0"/>
          </a:p>
        </p:txBody>
      </p:sp>
      <p:pic>
        <p:nvPicPr>
          <p:cNvPr id="4" name="Content Placeholder 3" descr="02_10_14_SN4.pdf - Adobe Reade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48789" y="1877900"/>
            <a:ext cx="8397199" cy="4522899"/>
          </a:xfrm>
        </p:spPr>
      </p:pic>
    </p:spTree>
    <p:custDataLst>
      <p:tags r:id="rId1"/>
    </p:custDataLst>
    <p:extLst>
      <p:ext uri="{BB962C8B-B14F-4D97-AF65-F5344CB8AC3E}">
        <p14:creationId xmlns:p14="http://schemas.microsoft.com/office/powerpoint/2010/main" val="30117531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do you think the girl </a:t>
            </a:r>
            <a:r>
              <a:rPr lang="en-US" dirty="0" smtClean="0">
                <a:solidFill>
                  <a:srgbClr val="FF0000"/>
                </a:solidFill>
              </a:rPr>
              <a:t>is going</a:t>
            </a:r>
            <a:r>
              <a:rPr lang="en-US" dirty="0" smtClean="0"/>
              <a:t>?</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866900" y="1518698"/>
            <a:ext cx="8113606" cy="5161502"/>
          </a:xfrm>
        </p:spPr>
      </p:pic>
    </p:spTree>
    <p:custDataLst>
      <p:tags r:id="rId1"/>
    </p:custDataLst>
    <p:extLst>
      <p:ext uri="{BB962C8B-B14F-4D97-AF65-F5344CB8AC3E}">
        <p14:creationId xmlns:p14="http://schemas.microsoft.com/office/powerpoint/2010/main" val="20768274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 you think are the </a:t>
            </a:r>
            <a:r>
              <a:rPr lang="en-US" dirty="0" smtClean="0">
                <a:solidFill>
                  <a:srgbClr val="FF0000"/>
                </a:solidFill>
              </a:rPr>
              <a:t>circumstances</a:t>
            </a:r>
            <a:r>
              <a:rPr lang="en-US" dirty="0" smtClean="0"/>
              <a:t>? </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392680" y="1883408"/>
            <a:ext cx="7700010" cy="4898391"/>
          </a:xfrm>
        </p:spPr>
      </p:pic>
    </p:spTree>
    <p:custDataLst>
      <p:tags r:id="rId1"/>
    </p:custDataLst>
    <p:extLst>
      <p:ext uri="{BB962C8B-B14F-4D97-AF65-F5344CB8AC3E}">
        <p14:creationId xmlns:p14="http://schemas.microsoft.com/office/powerpoint/2010/main" val="23993795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 you think the girl is </a:t>
            </a:r>
            <a:r>
              <a:rPr lang="en-US" dirty="0" smtClean="0">
                <a:solidFill>
                  <a:srgbClr val="FF0000"/>
                </a:solidFill>
              </a:rPr>
              <a:t>thinking</a:t>
            </a:r>
            <a:r>
              <a:rPr lang="en-US" dirty="0" smtClean="0"/>
              <a:t>?</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866900" y="1518698"/>
            <a:ext cx="8113606" cy="5161502"/>
          </a:xfrm>
        </p:spPr>
      </p:pic>
    </p:spTree>
    <p:custDataLst>
      <p:tags r:id="rId1"/>
    </p:custDataLst>
    <p:extLst>
      <p:ext uri="{BB962C8B-B14F-4D97-AF65-F5344CB8AC3E}">
        <p14:creationId xmlns:p14="http://schemas.microsoft.com/office/powerpoint/2010/main" val="35631883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 you think </a:t>
            </a:r>
            <a:r>
              <a:rPr lang="en-US" dirty="0" smtClean="0">
                <a:solidFill>
                  <a:srgbClr val="FF0000"/>
                </a:solidFill>
              </a:rPr>
              <a:t>the girl’s relationship is to the men?</a:t>
            </a:r>
            <a:endParaRPr lang="en-US" dirty="0">
              <a:solidFill>
                <a:srgbClr val="FF0000"/>
              </a:solidFill>
            </a:endParaRP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792730" y="1930400"/>
            <a:ext cx="7700010" cy="4898391"/>
          </a:xfrm>
        </p:spPr>
      </p:pic>
    </p:spTree>
    <p:custDataLst>
      <p:tags r:id="rId1"/>
    </p:custDataLst>
    <p:extLst>
      <p:ext uri="{BB962C8B-B14F-4D97-AF65-F5344CB8AC3E}">
        <p14:creationId xmlns:p14="http://schemas.microsoft.com/office/powerpoint/2010/main" val="29518706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 you think the </a:t>
            </a:r>
            <a:r>
              <a:rPr lang="en-US" dirty="0" smtClean="0">
                <a:solidFill>
                  <a:srgbClr val="FF0000"/>
                </a:solidFill>
              </a:rPr>
              <a:t>relationship</a:t>
            </a:r>
            <a:r>
              <a:rPr lang="en-US" dirty="0" smtClean="0"/>
              <a:t> is </a:t>
            </a:r>
            <a:r>
              <a:rPr lang="en-US" dirty="0" smtClean="0">
                <a:solidFill>
                  <a:srgbClr val="FF0000"/>
                </a:solidFill>
              </a:rPr>
              <a:t>between these two pictures</a:t>
            </a:r>
            <a:r>
              <a:rPr lang="en-US" dirty="0" smtClean="0"/>
              <a:t>?  Why?</a:t>
            </a:r>
            <a:endParaRPr lang="en-US"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723900" y="1835150"/>
            <a:ext cx="4811257" cy="3060700"/>
          </a:xfrm>
        </p:spPr>
      </p:pic>
      <p:pic>
        <p:nvPicPr>
          <p:cNvPr id="5" name="Content Placeholder 3" descr="02_10_14_SN4.pdf - Adobe Reade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73712" y="2938788"/>
            <a:ext cx="5859488" cy="3156037"/>
          </a:xfrm>
          <a:prstGeom prst="rect">
            <a:avLst/>
          </a:prstGeom>
        </p:spPr>
      </p:pic>
    </p:spTree>
    <p:custDataLst>
      <p:tags r:id="rId1"/>
    </p:custDataLst>
    <p:extLst>
      <p:ext uri="{BB962C8B-B14F-4D97-AF65-F5344CB8AC3E}">
        <p14:creationId xmlns:p14="http://schemas.microsoft.com/office/powerpoint/2010/main" val="24613093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5633" y="248299"/>
            <a:ext cx="10536677" cy="562279"/>
          </a:xfrm>
        </p:spPr>
        <p:txBody>
          <a:bodyPr>
            <a:normAutofit fontScale="90000"/>
          </a:bodyPr>
          <a:lstStyle/>
          <a:p>
            <a:r>
              <a:rPr lang="en-US" dirty="0" smtClean="0">
                <a:solidFill>
                  <a:schemeClr val="tx1"/>
                </a:solidFill>
              </a:rPr>
              <a:t>This photo was taken in Alabama in 1965, 11 years after the </a:t>
            </a:r>
            <a:r>
              <a:rPr lang="en-US" i="1" dirty="0" smtClean="0">
                <a:solidFill>
                  <a:schemeClr val="tx1"/>
                </a:solidFill>
              </a:rPr>
              <a:t>Brown vs. Board of Education ruling.  What might the photo tell you about how long it took for the ruling to affect segregation in the South?</a:t>
            </a:r>
            <a:endParaRPr lang="en-US" dirty="0">
              <a:solidFill>
                <a:schemeClr val="tx1"/>
              </a:solidFill>
            </a:endParaRPr>
          </a:p>
        </p:txBody>
      </p:sp>
      <p:pic>
        <p:nvPicPr>
          <p:cNvPr id="4" name="Content Placeholder 3" descr="02_10_14_SN4.pdf - Adobe Reade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643493" y="2747284"/>
            <a:ext cx="6687911" cy="3599584"/>
          </a:xfrm>
          <a:prstGeom prst="rect">
            <a:avLst/>
          </a:prstGeom>
        </p:spPr>
      </p:pic>
    </p:spTree>
    <p:custDataLst>
      <p:tags r:id="rId1"/>
    </p:custDataLst>
    <p:extLst>
      <p:ext uri="{BB962C8B-B14F-4D97-AF65-F5344CB8AC3E}">
        <p14:creationId xmlns:p14="http://schemas.microsoft.com/office/powerpoint/2010/main" val="33808444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2323" y="1090309"/>
            <a:ext cx="10536677" cy="562279"/>
          </a:xfrm>
        </p:spPr>
        <p:txBody>
          <a:bodyPr>
            <a:normAutofit fontScale="90000"/>
          </a:bodyPr>
          <a:lstStyle/>
          <a:p>
            <a:r>
              <a:rPr lang="en-US" dirty="0" smtClean="0"/>
              <a:t>What does the photo suggest about the quality of education for black children in the mid-1900’s?</a:t>
            </a:r>
            <a:endParaRPr lang="en-US" dirty="0"/>
          </a:p>
        </p:txBody>
      </p:sp>
      <p:pic>
        <p:nvPicPr>
          <p:cNvPr id="4" name="Content Placeholder 3" descr="02_10_14_SN4.pdf - Adobe Reade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385281" y="2617788"/>
            <a:ext cx="7204335" cy="3881437"/>
          </a:xfrm>
          <a:prstGeom prst="rect">
            <a:avLst/>
          </a:prstGeom>
        </p:spPr>
      </p:pic>
    </p:spTree>
    <p:custDataLst>
      <p:tags r:id="rId1"/>
    </p:custDataLst>
    <p:extLst>
      <p:ext uri="{BB962C8B-B14F-4D97-AF65-F5344CB8AC3E}">
        <p14:creationId xmlns:p14="http://schemas.microsoft.com/office/powerpoint/2010/main" val="1988416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7123" y="1128409"/>
            <a:ext cx="10536677" cy="562279"/>
          </a:xfrm>
        </p:spPr>
        <p:txBody>
          <a:bodyPr>
            <a:normAutofit fontScale="90000"/>
          </a:bodyPr>
          <a:lstStyle/>
          <a:p>
            <a:r>
              <a:rPr lang="en-US" dirty="0" smtClean="0"/>
              <a:t>Compare the school in the photo with your own.  </a:t>
            </a:r>
            <a:br>
              <a:rPr lang="en-US" dirty="0" smtClean="0"/>
            </a:br>
            <a:r>
              <a:rPr lang="en-US" dirty="0" smtClean="0"/>
              <a:t>Be as descriptive as possible.</a:t>
            </a:r>
            <a:endParaRPr lang="en-US" dirty="0"/>
          </a:p>
        </p:txBody>
      </p:sp>
      <p:pic>
        <p:nvPicPr>
          <p:cNvPr id="4" name="Content Placeholder 3" descr="02_10_14_SN4.pdf - Adobe Reade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752599" y="2313924"/>
            <a:ext cx="7021789" cy="3782076"/>
          </a:xfrm>
          <a:prstGeom prst="rect">
            <a:avLst/>
          </a:prstGeom>
        </p:spPr>
      </p:pic>
    </p:spTree>
    <p:custDataLst>
      <p:tags r:id="rId1"/>
    </p:custDataLst>
    <p:extLst>
      <p:ext uri="{BB962C8B-B14F-4D97-AF65-F5344CB8AC3E}">
        <p14:creationId xmlns:p14="http://schemas.microsoft.com/office/powerpoint/2010/main" val="38137102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Essential Question</a:t>
            </a:r>
            <a:endParaRPr lang="en-US" b="1" dirty="0"/>
          </a:p>
        </p:txBody>
      </p:sp>
      <p:sp>
        <p:nvSpPr>
          <p:cNvPr id="3" name="Content Placeholder 2"/>
          <p:cNvSpPr>
            <a:spLocks noGrp="1"/>
          </p:cNvSpPr>
          <p:nvPr>
            <p:ph idx="1"/>
          </p:nvPr>
        </p:nvSpPr>
        <p:spPr/>
        <p:txBody>
          <a:bodyPr>
            <a:normAutofit fontScale="62500" lnSpcReduction="20000"/>
          </a:bodyPr>
          <a:lstStyle/>
          <a:p>
            <a:r>
              <a:rPr lang="en-US" sz="6600" dirty="0" smtClean="0">
                <a:solidFill>
                  <a:srgbClr val="FF0000"/>
                </a:solidFill>
              </a:rPr>
              <a:t>Is freedom really free?</a:t>
            </a:r>
          </a:p>
          <a:p>
            <a:endParaRPr lang="en-US" sz="6600" dirty="0">
              <a:solidFill>
                <a:srgbClr val="FF0000"/>
              </a:solidFill>
            </a:endParaRPr>
          </a:p>
          <a:p>
            <a:r>
              <a:rPr lang="en-US" sz="6600" dirty="0" smtClean="0">
                <a:solidFill>
                  <a:srgbClr val="0070C0"/>
                </a:solidFill>
              </a:rPr>
              <a:t>Reflection….</a:t>
            </a:r>
          </a:p>
          <a:p>
            <a:pPr lvl="1"/>
            <a:r>
              <a:rPr lang="en-US" sz="6200" dirty="0" smtClean="0">
                <a:solidFill>
                  <a:srgbClr val="0070C0"/>
                </a:solidFill>
              </a:rPr>
              <a:t>On your Roundtable Organizer write down a reflection of </a:t>
            </a:r>
            <a:r>
              <a:rPr lang="en-US" sz="6200" dirty="0" smtClean="0">
                <a:solidFill>
                  <a:srgbClr val="FF0000"/>
                </a:solidFill>
              </a:rPr>
              <a:t>using pictures </a:t>
            </a:r>
            <a:r>
              <a:rPr lang="en-US" sz="6200" dirty="0" smtClean="0">
                <a:solidFill>
                  <a:srgbClr val="0070C0"/>
                </a:solidFill>
              </a:rPr>
              <a:t>to influence critical thinking.</a:t>
            </a:r>
            <a:endParaRPr lang="en-US" sz="6200" dirty="0">
              <a:solidFill>
                <a:srgbClr val="0070C0"/>
              </a:solidFill>
            </a:endParaRPr>
          </a:p>
        </p:txBody>
      </p:sp>
    </p:spTree>
    <p:custDataLst>
      <p:tags r:id="rId1"/>
    </p:custDataLst>
    <p:extLst>
      <p:ext uri="{BB962C8B-B14F-4D97-AF65-F5344CB8AC3E}">
        <p14:creationId xmlns:p14="http://schemas.microsoft.com/office/powerpoint/2010/main" val="31052155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Target</a:t>
            </a:r>
            <a:endParaRPr lang="en-US" dirty="0"/>
          </a:p>
        </p:txBody>
      </p:sp>
      <p:sp>
        <p:nvSpPr>
          <p:cNvPr id="3" name="Content Placeholder 2"/>
          <p:cNvSpPr>
            <a:spLocks noGrp="1"/>
          </p:cNvSpPr>
          <p:nvPr>
            <p:ph idx="1"/>
          </p:nvPr>
        </p:nvSpPr>
        <p:spPr>
          <a:xfrm>
            <a:off x="677334" y="1598729"/>
            <a:ext cx="8596668" cy="3880773"/>
          </a:xfrm>
        </p:spPr>
        <p:txBody>
          <a:bodyPr>
            <a:normAutofit fontScale="92500" lnSpcReduction="20000"/>
          </a:bodyPr>
          <a:lstStyle/>
          <a:p>
            <a:r>
              <a:rPr lang="en-US" sz="4400" dirty="0" smtClean="0"/>
              <a:t>By the end of our time together, you will have a toolbox of ideas to utilize with your students to enhance their daily ELA motivation and fluency</a:t>
            </a:r>
            <a:r>
              <a:rPr lang="en-US" sz="4400" dirty="0"/>
              <a:t> </a:t>
            </a:r>
            <a:r>
              <a:rPr lang="en-US" sz="4400" dirty="0" smtClean="0"/>
              <a:t>using multi-level literacy strategies.</a:t>
            </a:r>
          </a:p>
          <a:p>
            <a:r>
              <a:rPr lang="en-US" sz="1600" dirty="0">
                <a:solidFill>
                  <a:srgbClr val="002060"/>
                </a:solidFill>
              </a:rPr>
              <a:t>Draw on information from multiple print or digital sources, demonstrating the ability to locate an answer to a question quickly or to solve a problem efficiently.</a:t>
            </a:r>
            <a:r>
              <a:rPr lang="en-US" sz="1600" b="1" dirty="0">
                <a:solidFill>
                  <a:srgbClr val="002060"/>
                </a:solidFill>
              </a:rPr>
              <a:t> (5.RI.7)</a:t>
            </a:r>
            <a:endParaRPr lang="en-US" sz="1600" dirty="0">
              <a:solidFill>
                <a:srgbClr val="002060"/>
              </a:solidFill>
            </a:endParaRPr>
          </a:p>
          <a:p>
            <a:endParaRPr lang="en-US" sz="4400" dirty="0" smtClean="0"/>
          </a:p>
          <a:p>
            <a:pPr marL="0" indent="0">
              <a:buNone/>
            </a:pPr>
            <a:endParaRPr lang="en-US" dirty="0"/>
          </a:p>
          <a:p>
            <a:pPr marL="0" indent="0">
              <a:buNone/>
            </a:pPr>
            <a:endParaRPr lang="en-US" dirty="0"/>
          </a:p>
          <a:p>
            <a:endParaRPr lang="en-US" dirty="0"/>
          </a:p>
        </p:txBody>
      </p:sp>
      <p:pic>
        <p:nvPicPr>
          <p:cNvPr id="4098" name="Picture 2" descr="C:\Users\CompUSA\AppData\Local\Microsoft\Windows\Temporary Internet Files\Content.IE5\TQC8KZWT\MC900383606[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10599" y="381000"/>
            <a:ext cx="1860395" cy="1664044"/>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042033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280804" y="225249"/>
            <a:ext cx="6566015" cy="6734375"/>
          </a:xfrm>
        </p:spPr>
      </p:pic>
    </p:spTree>
    <p:custDataLst>
      <p:tags r:id="rId1"/>
    </p:custDataLst>
    <p:extLst>
      <p:ext uri="{BB962C8B-B14F-4D97-AF65-F5344CB8AC3E}">
        <p14:creationId xmlns:p14="http://schemas.microsoft.com/office/powerpoint/2010/main" val="35511706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 Skills</a:t>
            </a:r>
            <a:endParaRPr lang="en-US" dirty="0"/>
          </a:p>
        </p:txBody>
      </p:sp>
      <p:sp>
        <p:nvSpPr>
          <p:cNvPr id="3" name="Subtitle 2"/>
          <p:cNvSpPr>
            <a:spLocks noGrp="1"/>
          </p:cNvSpPr>
          <p:nvPr>
            <p:ph type="subTitle" idx="1"/>
          </p:nvPr>
        </p:nvSpPr>
        <p:spPr/>
        <p:txBody>
          <a:bodyPr/>
          <a:lstStyle/>
          <a:p>
            <a:endParaRPr lang="en-US" dirty="0"/>
          </a:p>
        </p:txBody>
      </p:sp>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93888" y="-312234"/>
            <a:ext cx="10404181" cy="6325434"/>
          </a:xfrm>
          <a:prstGeom prst="rect">
            <a:avLst/>
          </a:prstGeom>
        </p:spPr>
      </p:pic>
      <p:sp>
        <p:nvSpPr>
          <p:cNvPr id="6" name="TextBox 5"/>
          <p:cNvSpPr txBox="1"/>
          <p:nvPr/>
        </p:nvSpPr>
        <p:spPr>
          <a:xfrm>
            <a:off x="1112055" y="591294"/>
            <a:ext cx="3144644" cy="4832092"/>
          </a:xfrm>
          <a:prstGeom prst="rect">
            <a:avLst/>
          </a:prstGeom>
          <a:noFill/>
        </p:spPr>
        <p:txBody>
          <a:bodyPr wrap="square" rtlCol="0">
            <a:spAutoFit/>
          </a:bodyPr>
          <a:lstStyle/>
          <a:p>
            <a:r>
              <a:rPr lang="en-US" sz="2800" b="1" dirty="0" smtClean="0">
                <a:solidFill>
                  <a:srgbClr val="00B0F0"/>
                </a:solidFill>
              </a:rPr>
              <a:t>PBL is a teaching method in which students gain knowledge and skills by working to investigate and respond to an engaging and complex question, problem, or challenge.</a:t>
            </a:r>
            <a:endParaRPr lang="en-US" sz="2800" b="1" dirty="0">
              <a:solidFill>
                <a:srgbClr val="00B0F0"/>
              </a:solidFill>
            </a:endParaRPr>
          </a:p>
        </p:txBody>
      </p:sp>
      <p:sp>
        <p:nvSpPr>
          <p:cNvPr id="7" name="TextBox 6"/>
          <p:cNvSpPr txBox="1"/>
          <p:nvPr/>
        </p:nvSpPr>
        <p:spPr>
          <a:xfrm>
            <a:off x="6512312" y="6333893"/>
            <a:ext cx="4348976" cy="369332"/>
          </a:xfrm>
          <a:prstGeom prst="rect">
            <a:avLst/>
          </a:prstGeom>
          <a:noFill/>
        </p:spPr>
        <p:txBody>
          <a:bodyPr wrap="square" rtlCol="0">
            <a:spAutoFit/>
          </a:bodyPr>
          <a:lstStyle/>
          <a:p>
            <a:r>
              <a:rPr lang="en-US" dirty="0"/>
              <a:t>Buck Institute: 2015 http://bie.org/</a:t>
            </a:r>
          </a:p>
        </p:txBody>
      </p:sp>
    </p:spTree>
    <p:extLst>
      <p:ext uri="{BB962C8B-B14F-4D97-AF65-F5344CB8AC3E}">
        <p14:creationId xmlns:p14="http://schemas.microsoft.com/office/powerpoint/2010/main" val="38374366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Tune into Writing</a:t>
            </a:r>
            <a:endParaRPr lang="en-US" dirty="0"/>
          </a:p>
        </p:txBody>
      </p:sp>
      <p:sp>
        <p:nvSpPr>
          <p:cNvPr id="3" name="Content Placeholder 2"/>
          <p:cNvSpPr>
            <a:spLocks noGrp="1"/>
          </p:cNvSpPr>
          <p:nvPr>
            <p:ph idx="1"/>
          </p:nvPr>
        </p:nvSpPr>
        <p:spPr/>
        <p:txBody>
          <a:bodyPr>
            <a:normAutofit/>
          </a:bodyPr>
          <a:lstStyle/>
          <a:p>
            <a:pPr>
              <a:buNone/>
            </a:pPr>
            <a:r>
              <a:rPr lang="en-US" sz="4000" dirty="0"/>
              <a:t>“Music is a world within itself with a language we all understand…”</a:t>
            </a:r>
          </a:p>
          <a:p>
            <a:pPr lvl="1">
              <a:buNone/>
            </a:pPr>
            <a:r>
              <a:rPr lang="en-US" sz="4000" dirty="0"/>
              <a:t>-Stevie Wonder</a:t>
            </a:r>
          </a:p>
          <a:p>
            <a:pPr lvl="1">
              <a:buNone/>
            </a:pPr>
            <a:r>
              <a:rPr lang="en-US" sz="4000" dirty="0"/>
              <a:t>-Sir Duke, 1976</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92349" y="2747818"/>
            <a:ext cx="2536438" cy="3564082"/>
          </a:xfrm>
          <a:prstGeom prst="rect">
            <a:avLst/>
          </a:prstGeom>
        </p:spPr>
      </p:pic>
    </p:spTree>
    <p:custDataLst>
      <p:tags r:id="rId1"/>
    </p:custDataLst>
    <p:extLst>
      <p:ext uri="{BB962C8B-B14F-4D97-AF65-F5344CB8AC3E}">
        <p14:creationId xmlns:p14="http://schemas.microsoft.com/office/powerpoint/2010/main" val="36362428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linds(horizontal)">
                                      <p:cBhvr>
                                        <p:cTn id="1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Making Connections</a:t>
            </a:r>
            <a:endParaRPr lang="en-US" dirty="0"/>
          </a:p>
        </p:txBody>
      </p:sp>
      <p:sp>
        <p:nvSpPr>
          <p:cNvPr id="3" name="Content Placeholder 2"/>
          <p:cNvSpPr>
            <a:spLocks noGrp="1"/>
          </p:cNvSpPr>
          <p:nvPr>
            <p:ph idx="1"/>
          </p:nvPr>
        </p:nvSpPr>
        <p:spPr>
          <a:xfrm>
            <a:off x="677334" y="1529660"/>
            <a:ext cx="8596668" cy="3880773"/>
          </a:xfrm>
        </p:spPr>
        <p:txBody>
          <a:bodyPr>
            <a:noAutofit/>
          </a:bodyPr>
          <a:lstStyle/>
          <a:p>
            <a:pPr>
              <a:buNone/>
            </a:pPr>
            <a:r>
              <a:rPr lang="en-US" sz="3200" dirty="0" smtClean="0"/>
              <a:t>Why do students love music?</a:t>
            </a:r>
          </a:p>
          <a:p>
            <a:r>
              <a:rPr lang="en-US" sz="3200" dirty="0" smtClean="0"/>
              <a:t>Rhyme</a:t>
            </a:r>
          </a:p>
          <a:p>
            <a:r>
              <a:rPr lang="en-US" sz="3200" dirty="0" smtClean="0"/>
              <a:t>Lyrics and words</a:t>
            </a:r>
          </a:p>
          <a:p>
            <a:r>
              <a:rPr lang="en-US" sz="3200" dirty="0" smtClean="0"/>
              <a:t>Rhythm and beats</a:t>
            </a:r>
          </a:p>
          <a:p>
            <a:r>
              <a:rPr lang="en-US" sz="3200" dirty="0" smtClean="0"/>
              <a:t>Feelings</a:t>
            </a:r>
          </a:p>
          <a:p>
            <a:r>
              <a:rPr lang="en-US" sz="3200" dirty="0" smtClean="0"/>
              <a:t>Dancing and moving</a:t>
            </a:r>
          </a:p>
          <a:p>
            <a:r>
              <a:rPr lang="en-US" sz="3200" dirty="0" smtClean="0"/>
              <a:t>Memories</a:t>
            </a:r>
          </a:p>
          <a:p>
            <a:r>
              <a:rPr lang="en-US" sz="3200" dirty="0" smtClean="0"/>
              <a:t>Friends and fun</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33272" y="1476124"/>
            <a:ext cx="2053827" cy="3987847"/>
          </a:xfrm>
          <a:prstGeom prst="rect">
            <a:avLst/>
          </a:prstGeom>
        </p:spPr>
      </p:pic>
    </p:spTree>
    <p:custDataLst>
      <p:tags r:id="rId1"/>
    </p:custDataLst>
    <p:extLst>
      <p:ext uri="{BB962C8B-B14F-4D97-AF65-F5344CB8AC3E}">
        <p14:creationId xmlns:p14="http://schemas.microsoft.com/office/powerpoint/2010/main" val="21559418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blinds(horizontal)">
                                      <p:cBhvr>
                                        <p:cTn id="10" dur="500"/>
                                        <p:tgtEl>
                                          <p:spTgt spid="3">
                                            <p:txEl>
                                              <p:pRg st="2" end="2"/>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blinds(horizontal)">
                                      <p:cBhvr>
                                        <p:cTn id="13" dur="500"/>
                                        <p:tgtEl>
                                          <p:spTgt spid="3">
                                            <p:txEl>
                                              <p:pRg st="3" end="3"/>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blinds(horizontal)">
                                      <p:cBhvr>
                                        <p:cTn id="16" dur="500"/>
                                        <p:tgtEl>
                                          <p:spTgt spid="3">
                                            <p:txEl>
                                              <p:pRg st="4" end="4"/>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blinds(horizontal)">
                                      <p:cBhvr>
                                        <p:cTn id="19" dur="500"/>
                                        <p:tgtEl>
                                          <p:spTgt spid="3">
                                            <p:txEl>
                                              <p:pRg st="5" end="5"/>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blinds(horizontal)">
                                      <p:cBhvr>
                                        <p:cTn id="22" dur="500"/>
                                        <p:tgtEl>
                                          <p:spTgt spid="3">
                                            <p:txEl>
                                              <p:pRg st="6" end="6"/>
                                            </p:txEl>
                                          </p:spTgt>
                                        </p:tgtEl>
                                      </p:cBhvr>
                                    </p:animEffect>
                                  </p:childTnLst>
                                </p:cTn>
                              </p:par>
                              <p:par>
                                <p:cTn id="23" presetID="3" presetClass="entr" presetSubtype="1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Effect transition="in" filter="blinds(horizontal)">
                                      <p:cBhvr>
                                        <p:cTn id="25"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Transformation</a:t>
            </a:r>
            <a:endParaRPr lang="en-US" dirty="0"/>
          </a:p>
        </p:txBody>
      </p:sp>
      <p:sp>
        <p:nvSpPr>
          <p:cNvPr id="3" name="Content Placeholder 2"/>
          <p:cNvSpPr>
            <a:spLocks noGrp="1"/>
          </p:cNvSpPr>
          <p:nvPr>
            <p:ph idx="1"/>
          </p:nvPr>
        </p:nvSpPr>
        <p:spPr/>
        <p:txBody>
          <a:bodyPr>
            <a:normAutofit/>
          </a:bodyPr>
          <a:lstStyle/>
          <a:p>
            <a:r>
              <a:rPr lang="en-US" sz="3600" dirty="0"/>
              <a:t>“Music can transform classrooms into positive learning environments where children thrive academically, socially, and emotionally.” (Paquette &amp; Rieg, 2008)</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12481" y="4100975"/>
            <a:ext cx="2682981" cy="2444028"/>
          </a:xfrm>
          <a:prstGeom prst="rect">
            <a:avLst/>
          </a:prstGeom>
        </p:spPr>
      </p:pic>
    </p:spTree>
    <p:custDataLst>
      <p:tags r:id="rId1"/>
    </p:custDataLst>
    <p:extLst>
      <p:ext uri="{BB962C8B-B14F-4D97-AF65-F5344CB8AC3E}">
        <p14:creationId xmlns:p14="http://schemas.microsoft.com/office/powerpoint/2010/main" val="27816957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Brain Power	</a:t>
            </a:r>
            <a:endParaRPr lang="en-US" dirty="0"/>
          </a:p>
        </p:txBody>
      </p:sp>
      <p:sp>
        <p:nvSpPr>
          <p:cNvPr id="3" name="Content Placeholder 2"/>
          <p:cNvSpPr>
            <a:spLocks noGrp="1"/>
          </p:cNvSpPr>
          <p:nvPr>
            <p:ph idx="1"/>
          </p:nvPr>
        </p:nvSpPr>
        <p:spPr/>
        <p:txBody>
          <a:bodyPr>
            <a:normAutofit fontScale="92500"/>
          </a:bodyPr>
          <a:lstStyle/>
          <a:p>
            <a:r>
              <a:rPr lang="en-US" sz="3600" dirty="0"/>
              <a:t>Memory appears to be enhanced by music because it </a:t>
            </a:r>
            <a:r>
              <a:rPr lang="en-US" sz="3600" b="1" dirty="0"/>
              <a:t>involves both sides </a:t>
            </a:r>
            <a:r>
              <a:rPr lang="en-US" sz="3600" dirty="0"/>
              <a:t>of the brain.  When engaged with song, the left brain (language/math) processes the lyrics while the right brain (rhythm, rhyme, emotion) processes the music…(Kimball &amp; Connor)</a:t>
            </a:r>
          </a:p>
        </p:txBody>
      </p:sp>
    </p:spTree>
    <p:custDataLst>
      <p:tags r:id="rId1"/>
    </p:custDataLst>
    <p:extLst>
      <p:ext uri="{BB962C8B-B14F-4D97-AF65-F5344CB8AC3E}">
        <p14:creationId xmlns:p14="http://schemas.microsoft.com/office/powerpoint/2010/main" val="7087087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381000"/>
            <a:ext cx="8229600" cy="1143000"/>
          </a:xfrm>
        </p:spPr>
        <p:txBody>
          <a:bodyPr/>
          <a:lstStyle/>
          <a:p>
            <a:r>
              <a:rPr lang="en-US" dirty="0" smtClean="0"/>
              <a:t>Let’s Play</a:t>
            </a:r>
            <a:endParaRPr lang="en-US" dirty="0"/>
          </a:p>
        </p:txBody>
      </p:sp>
      <p:sp>
        <p:nvSpPr>
          <p:cNvPr id="3" name="Content Placeholder 2"/>
          <p:cNvSpPr>
            <a:spLocks noGrp="1"/>
          </p:cNvSpPr>
          <p:nvPr>
            <p:ph idx="1"/>
          </p:nvPr>
        </p:nvSpPr>
        <p:spPr>
          <a:xfrm>
            <a:off x="1905000" y="1551272"/>
            <a:ext cx="8229600" cy="4389120"/>
          </a:xfrm>
        </p:spPr>
        <p:txBody>
          <a:bodyPr>
            <a:normAutofit/>
          </a:bodyPr>
          <a:lstStyle/>
          <a:p>
            <a:r>
              <a:rPr lang="en-US" sz="3600" dirty="0"/>
              <a:t>Listen to an ABC song by Carol King, </a:t>
            </a:r>
            <a:r>
              <a:rPr lang="en-US" sz="3600" i="1" dirty="0">
                <a:hlinkClick r:id="rId3"/>
              </a:rPr>
              <a:t>Alligators All Around.</a:t>
            </a:r>
            <a:endParaRPr lang="en-US" sz="3600" i="1" dirty="0"/>
          </a:p>
          <a:p>
            <a:r>
              <a:rPr lang="en-US" sz="3600" dirty="0"/>
              <a:t>In your WRITERS JOURNALS jot down any imagery and memorable descriptions the song may trigger.</a:t>
            </a:r>
          </a:p>
        </p:txBody>
      </p:sp>
      <p:pic>
        <p:nvPicPr>
          <p:cNvPr id="4" name="Picture 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81010" y="4836392"/>
            <a:ext cx="2282190" cy="2063288"/>
          </a:xfrm>
          <a:prstGeom prst="rect">
            <a:avLst/>
          </a:prstGeom>
        </p:spPr>
      </p:pic>
    </p:spTree>
    <p:custDataLst>
      <p:tags r:id="rId1"/>
    </p:custDataLst>
    <p:extLst>
      <p:ext uri="{BB962C8B-B14F-4D97-AF65-F5344CB8AC3E}">
        <p14:creationId xmlns:p14="http://schemas.microsoft.com/office/powerpoint/2010/main" val="21467109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Activity 1</a:t>
            </a:r>
            <a:endParaRPr lang="en-US" dirty="0"/>
          </a:p>
        </p:txBody>
      </p:sp>
      <p:sp>
        <p:nvSpPr>
          <p:cNvPr id="3" name="Content Placeholder 2"/>
          <p:cNvSpPr>
            <a:spLocks noGrp="1"/>
          </p:cNvSpPr>
          <p:nvPr>
            <p:ph idx="1"/>
          </p:nvPr>
        </p:nvSpPr>
        <p:spPr>
          <a:xfrm>
            <a:off x="551604" y="1554799"/>
            <a:ext cx="8596668" cy="3880773"/>
          </a:xfrm>
        </p:spPr>
        <p:txBody>
          <a:bodyPr>
            <a:normAutofit/>
          </a:bodyPr>
          <a:lstStyle/>
          <a:p>
            <a:r>
              <a:rPr lang="en-US" sz="3200" dirty="0" smtClean="0"/>
              <a:t>With your group, create your own alphabet song, poem or book using 2-3 word descriptions</a:t>
            </a:r>
            <a:r>
              <a:rPr lang="en-US" sz="3200" b="1" dirty="0" smtClean="0">
                <a:solidFill>
                  <a:srgbClr val="FF0000"/>
                </a:solidFill>
              </a:rPr>
              <a:t>: ex. Alligators all around, doing dishes, quite quarrelsome</a:t>
            </a:r>
          </a:p>
          <a:p>
            <a:r>
              <a:rPr lang="en-US" sz="3200" dirty="0" smtClean="0"/>
              <a:t>Alliteration</a:t>
            </a:r>
          </a:p>
          <a:p>
            <a:r>
              <a:rPr lang="en-US" sz="3200" dirty="0" smtClean="0"/>
              <a:t>ELL may make books in native language to teach others their alphabet.</a:t>
            </a:r>
          </a:p>
        </p:txBody>
      </p:sp>
    </p:spTree>
    <p:custDataLst>
      <p:tags r:id="rId1"/>
    </p:custDataLst>
    <p:extLst>
      <p:ext uri="{BB962C8B-B14F-4D97-AF65-F5344CB8AC3E}">
        <p14:creationId xmlns:p14="http://schemas.microsoft.com/office/powerpoint/2010/main" val="12504152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decel="50000" fill="hold">
                                          <p:stCondLst>
                                            <p:cond delay="0"/>
                                          </p:stCondLst>
                                        </p:cTn>
                                        <p:tgtEl>
                                          <p:spTgt spid="3">
                                            <p:txEl>
                                              <p:pRg st="0" end="0"/>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
                                            <p:txEl>
                                              <p:pRg st="0" end="0"/>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
                                            <p:txEl>
                                              <p:pRg st="0" end="0"/>
                                            </p:txEl>
                                          </p:spTgt>
                                        </p:tgtEl>
                                        <p:attrNameLst>
                                          <p:attrName>ppt_w</p:attrName>
                                        </p:attrNameLst>
                                      </p:cBhvr>
                                      <p:tavLst>
                                        <p:tav tm="0">
                                          <p:val>
                                            <p:strVal val="#ppt_w*.05"/>
                                          </p:val>
                                        </p:tav>
                                        <p:tav tm="100000">
                                          <p:val>
                                            <p:strVal val="#ppt_w"/>
                                          </p:val>
                                        </p:tav>
                                      </p:tavLst>
                                    </p:anim>
                                    <p:anim calcmode="lin" valueType="num">
                                      <p:cBhvr>
                                        <p:cTn id="10" dur="10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
                                            <p:txEl>
                                              <p:pRg st="0" end="0"/>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
                                            <p:txEl>
                                              <p:pRg st="0" end="0"/>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
                                            <p:txEl>
                                              <p:pRg st="0" end="0"/>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blinds(horizontal)">
                                      <p:cBhvr>
                                        <p:cTn id="19" dur="5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blinds(horizontal)">
                                      <p:cBhvr>
                                        <p:cTn id="24"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Place of My Own   </a:t>
            </a:r>
            <a:r>
              <a:rPr lang="en-US" dirty="0" smtClean="0">
                <a:hlinkClick r:id="rId3"/>
              </a:rPr>
              <a:t>Listen</a:t>
            </a:r>
            <a:endParaRPr lang="en-US" dirty="0"/>
          </a:p>
        </p:txBody>
      </p:sp>
      <p:sp>
        <p:nvSpPr>
          <p:cNvPr id="3" name="Content Placeholder 2"/>
          <p:cNvSpPr>
            <a:spLocks noGrp="1"/>
          </p:cNvSpPr>
          <p:nvPr>
            <p:ph idx="1"/>
          </p:nvPr>
        </p:nvSpPr>
        <p:spPr/>
        <p:txBody>
          <a:bodyPr>
            <a:noAutofit/>
          </a:bodyPr>
          <a:lstStyle/>
          <a:p>
            <a:r>
              <a:rPr lang="en-US" sz="3200" dirty="0"/>
              <a:t>Listen to </a:t>
            </a:r>
            <a:r>
              <a:rPr lang="en-US" sz="3200" i="1" dirty="0"/>
              <a:t>Up on the Roof</a:t>
            </a:r>
            <a:r>
              <a:rPr lang="en-US" sz="3200" dirty="0"/>
              <a:t>, by James Taylor</a:t>
            </a:r>
          </a:p>
          <a:p>
            <a:r>
              <a:rPr lang="en-US" sz="3200" dirty="0"/>
              <a:t>In your WRITERS JOURNAL, jot down descriptions or reasons why this place is a getaway for the singer.</a:t>
            </a:r>
          </a:p>
          <a:p>
            <a:r>
              <a:rPr lang="en-US" sz="3200" dirty="0"/>
              <a:t>Where do you like to go or what do you like to do when you feel the need to get away?  Why do you like this place or activity?(pictures or words)</a:t>
            </a:r>
          </a:p>
        </p:txBody>
      </p:sp>
    </p:spTree>
    <p:custDataLst>
      <p:tags r:id="rId1"/>
    </p:custDataLst>
    <p:extLst>
      <p:ext uri="{BB962C8B-B14F-4D97-AF65-F5344CB8AC3E}">
        <p14:creationId xmlns:p14="http://schemas.microsoft.com/office/powerpoint/2010/main" val="21883912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 calcmode="lin" valueType="num">
                                      <p:cBhvr additive="base">
                                        <p:cTn id="1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Ragged Old Flag: A Poem</a:t>
            </a:r>
            <a:endParaRPr lang="en-US" dirty="0"/>
          </a:p>
        </p:txBody>
      </p:sp>
      <p:sp>
        <p:nvSpPr>
          <p:cNvPr id="5" name="Content Placeholder 4"/>
          <p:cNvSpPr>
            <a:spLocks noGrp="1"/>
          </p:cNvSpPr>
          <p:nvPr>
            <p:ph idx="1"/>
          </p:nvPr>
        </p:nvSpPr>
        <p:spPr>
          <a:xfrm>
            <a:off x="437304" y="1714819"/>
            <a:ext cx="9643956" cy="4480241"/>
          </a:xfrm>
        </p:spPr>
        <p:txBody>
          <a:bodyPr>
            <a:normAutofit fontScale="70000" lnSpcReduction="20000"/>
          </a:bodyPr>
          <a:lstStyle/>
          <a:p>
            <a:r>
              <a:rPr lang="en-US" sz="4100" dirty="0" smtClean="0"/>
              <a:t>1. Why did the author write this?</a:t>
            </a:r>
          </a:p>
          <a:p>
            <a:r>
              <a:rPr lang="en-US" sz="4100" dirty="0" smtClean="0"/>
              <a:t>2. In one sentence, what was this poem about?</a:t>
            </a:r>
          </a:p>
          <a:p>
            <a:r>
              <a:rPr lang="en-US" sz="4100" dirty="0" smtClean="0"/>
              <a:t>3. What do you like about this poem?</a:t>
            </a:r>
          </a:p>
          <a:p>
            <a:r>
              <a:rPr lang="en-US" sz="4100" dirty="0" smtClean="0"/>
              <a:t>4. What connection can you make to another piece of text from this writing? (T-T)</a:t>
            </a:r>
          </a:p>
          <a:p>
            <a:r>
              <a:rPr lang="en-US" sz="4100" dirty="0" smtClean="0"/>
              <a:t>5. What personal connection can you make to this writing? (T-S)</a:t>
            </a:r>
          </a:p>
          <a:p>
            <a:r>
              <a:rPr lang="en-US" sz="4100" i="1" dirty="0">
                <a:hlinkClick r:id="rId2"/>
              </a:rPr>
              <a:t>Ragged Old Flag</a:t>
            </a:r>
            <a:endParaRPr lang="en-US" sz="4100" dirty="0" smtClean="0"/>
          </a:p>
          <a:p>
            <a:r>
              <a:rPr lang="en-US" sz="4100" dirty="0" smtClean="0"/>
              <a:t>6. Did the music change the meaning of the poem for you?  If so, how? </a:t>
            </a:r>
          </a:p>
          <a:p>
            <a:endParaRPr lang="en-US" dirty="0" smtClean="0"/>
          </a:p>
          <a:p>
            <a:pPr>
              <a:buNone/>
            </a:pPr>
            <a:endParaRPr lang="en-US" dirty="0"/>
          </a:p>
        </p:txBody>
      </p:sp>
      <p:pic>
        <p:nvPicPr>
          <p:cNvPr id="6"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74052" y="0"/>
            <a:ext cx="3417948" cy="3235657"/>
          </a:xfrm>
          <a:prstGeom prst="rect">
            <a:avLst/>
          </a:prstGeom>
        </p:spPr>
      </p:pic>
    </p:spTree>
    <p:extLst>
      <p:ext uri="{BB962C8B-B14F-4D97-AF65-F5344CB8AC3E}">
        <p14:creationId xmlns:p14="http://schemas.microsoft.com/office/powerpoint/2010/main" val="33703583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6" end="6"/>
                                            </p:txEl>
                                          </p:spTgt>
                                        </p:tgtEl>
                                        <p:attrNameLst>
                                          <p:attrName>style.visibility</p:attrName>
                                        </p:attrNameLst>
                                      </p:cBhvr>
                                      <p:to>
                                        <p:strVal val="visible"/>
                                      </p:to>
                                    </p:set>
                                    <p:anim calcmode="lin" valueType="num">
                                      <p:cBhvr additive="base">
                                        <p:cTn id="7"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Keeping Track of Our Learning</a:t>
            </a:r>
            <a:endParaRPr lang="en-US" dirty="0"/>
          </a:p>
        </p:txBody>
      </p:sp>
      <p:sp>
        <p:nvSpPr>
          <p:cNvPr id="3" name="Content Placeholder 2"/>
          <p:cNvSpPr>
            <a:spLocks noGrp="1"/>
          </p:cNvSpPr>
          <p:nvPr>
            <p:ph idx="1"/>
          </p:nvPr>
        </p:nvSpPr>
        <p:spPr/>
        <p:txBody>
          <a:bodyPr>
            <a:normAutofit fontScale="92500" lnSpcReduction="10000"/>
          </a:bodyPr>
          <a:lstStyle/>
          <a:p>
            <a:r>
              <a:rPr lang="en-US" sz="3600" b="1" dirty="0" smtClean="0"/>
              <a:t>Let’s create a Roundtable Discussion Organizer…</a:t>
            </a:r>
          </a:p>
          <a:p>
            <a:endParaRPr lang="en-US" b="1" dirty="0"/>
          </a:p>
          <a:p>
            <a:pPr marL="0" indent="0">
              <a:buNone/>
            </a:pPr>
            <a:r>
              <a:rPr lang="en-US" sz="2800" b="1" u="sng" dirty="0" smtClean="0"/>
              <a:t>Categories:</a:t>
            </a:r>
          </a:p>
          <a:p>
            <a:r>
              <a:rPr lang="en-US" sz="2800" dirty="0" smtClean="0">
                <a:solidFill>
                  <a:srgbClr val="0070C0"/>
                </a:solidFill>
              </a:rPr>
              <a:t>Pictures</a:t>
            </a:r>
          </a:p>
          <a:p>
            <a:r>
              <a:rPr lang="en-US" sz="2800" dirty="0" smtClean="0">
                <a:solidFill>
                  <a:srgbClr val="0070C0"/>
                </a:solidFill>
              </a:rPr>
              <a:t>Writing Inspired by Videos</a:t>
            </a:r>
          </a:p>
          <a:p>
            <a:r>
              <a:rPr lang="en-US" sz="2800" dirty="0" smtClean="0">
                <a:solidFill>
                  <a:srgbClr val="0070C0"/>
                </a:solidFill>
              </a:rPr>
              <a:t>Music</a:t>
            </a:r>
          </a:p>
          <a:p>
            <a:r>
              <a:rPr lang="en-US" sz="2800" dirty="0" smtClean="0">
                <a:solidFill>
                  <a:srgbClr val="0070C0"/>
                </a:solidFill>
              </a:rPr>
              <a:t>Commercials/Campaigns</a:t>
            </a:r>
          </a:p>
        </p:txBody>
      </p:sp>
    </p:spTree>
    <p:extLst>
      <p:ext uri="{BB962C8B-B14F-4D97-AF65-F5344CB8AC3E}">
        <p14:creationId xmlns:p14="http://schemas.microsoft.com/office/powerpoint/2010/main" val="42658779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Symbolism and Personification</a:t>
            </a:r>
            <a:br>
              <a:rPr lang="en-US" dirty="0" smtClean="0"/>
            </a:br>
            <a:r>
              <a:rPr lang="en-US" dirty="0" smtClean="0"/>
              <a:t>Music and History</a:t>
            </a:r>
            <a:endParaRPr lang="en-US" dirty="0"/>
          </a:p>
        </p:txBody>
      </p:sp>
      <p:sp>
        <p:nvSpPr>
          <p:cNvPr id="3" name="Content Placeholder 2"/>
          <p:cNvSpPr>
            <a:spLocks noGrp="1"/>
          </p:cNvSpPr>
          <p:nvPr>
            <p:ph idx="1"/>
          </p:nvPr>
        </p:nvSpPr>
        <p:spPr>
          <a:xfrm>
            <a:off x="585894" y="1966805"/>
            <a:ext cx="8596668" cy="3880773"/>
          </a:xfrm>
        </p:spPr>
        <p:txBody>
          <a:bodyPr>
            <a:noAutofit/>
          </a:bodyPr>
          <a:lstStyle/>
          <a:p>
            <a:r>
              <a:rPr lang="en-US" sz="3200" dirty="0" smtClean="0"/>
              <a:t>Listen to </a:t>
            </a:r>
            <a:r>
              <a:rPr lang="en-US" sz="3200" i="1" dirty="0" smtClean="0">
                <a:hlinkClick r:id="rId3"/>
              </a:rPr>
              <a:t>Ragged Old Flag</a:t>
            </a:r>
            <a:r>
              <a:rPr lang="en-US" sz="3200" i="1" dirty="0" smtClean="0"/>
              <a:t>, </a:t>
            </a:r>
            <a:r>
              <a:rPr lang="en-US" sz="3200" dirty="0" smtClean="0"/>
              <a:t>by Johnny Cash.</a:t>
            </a:r>
          </a:p>
          <a:p>
            <a:r>
              <a:rPr lang="en-US" sz="3200" dirty="0" smtClean="0"/>
              <a:t>In your WRITERS JOURNAL:</a:t>
            </a:r>
          </a:p>
          <a:p>
            <a:r>
              <a:rPr lang="en-US" sz="3200" dirty="0" smtClean="0"/>
              <a:t>Reflect on how this song made you feel?</a:t>
            </a:r>
          </a:p>
          <a:p>
            <a:r>
              <a:rPr lang="en-US" sz="3200" dirty="0" smtClean="0"/>
              <a:t>Choose another American symbol and personify it in a poem.</a:t>
            </a:r>
          </a:p>
          <a:p>
            <a:r>
              <a:rPr lang="en-US" sz="3200" dirty="0" smtClean="0"/>
              <a:t>*Write your own poem or song about the American Flag and what it means to you.  If you are from another country, write about your flag.</a:t>
            </a:r>
          </a:p>
          <a:p>
            <a:r>
              <a:rPr lang="en-US" sz="3200" dirty="0" smtClean="0"/>
              <a:t>*Choose a person, place or event from the song and research it.</a:t>
            </a:r>
            <a:endParaRPr lang="en-US" sz="3200" dirty="0"/>
          </a:p>
        </p:txBody>
      </p:sp>
      <p:pic>
        <p:nvPicPr>
          <p:cNvPr id="4" name="Content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02953" y="-204429"/>
            <a:ext cx="3005028" cy="2844760"/>
          </a:xfrm>
          <a:prstGeom prst="rect">
            <a:avLst/>
          </a:prstGeom>
        </p:spPr>
      </p:pic>
    </p:spTree>
    <p:custDataLst>
      <p:tags r:id="rId1"/>
    </p:custDataLst>
    <p:extLst>
      <p:ext uri="{BB962C8B-B14F-4D97-AF65-F5344CB8AC3E}">
        <p14:creationId xmlns:p14="http://schemas.microsoft.com/office/powerpoint/2010/main" val="39836593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 calcmode="lin" valueType="num">
                                      <p:cBhvr additive="base">
                                        <p:cTn id="16"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 calcmode="lin" valueType="num">
                                      <p:cBhvr additive="base">
                                        <p:cTn id="20"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 calcmode="lin" valueType="num">
                                      <p:cBhvr additive="base">
                                        <p:cTn id="24"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 calcmode="lin" valueType="num">
                                      <p:cBhvr additive="base">
                                        <p:cTn id="28"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Sound tracking Your Life</a:t>
            </a:r>
            <a:endParaRPr lang="en-US" dirty="0"/>
          </a:p>
        </p:txBody>
      </p:sp>
      <p:sp>
        <p:nvSpPr>
          <p:cNvPr id="3" name="Content Placeholder 2"/>
          <p:cNvSpPr>
            <a:spLocks noGrp="1"/>
          </p:cNvSpPr>
          <p:nvPr>
            <p:ph idx="1"/>
          </p:nvPr>
        </p:nvSpPr>
        <p:spPr>
          <a:xfrm>
            <a:off x="563034" y="1550958"/>
            <a:ext cx="8596668" cy="3880773"/>
          </a:xfrm>
        </p:spPr>
        <p:txBody>
          <a:bodyPr>
            <a:noAutofit/>
          </a:bodyPr>
          <a:lstStyle/>
          <a:p>
            <a:r>
              <a:rPr lang="en-US" sz="3600" dirty="0"/>
              <a:t>Timeline your life.  Try to select at least 5-10 specific event or times in your life that are significant to telling the story of you.</a:t>
            </a:r>
          </a:p>
          <a:p>
            <a:r>
              <a:rPr lang="en-US" sz="3600" dirty="0"/>
              <a:t>Find parallel events in the American or World History.</a:t>
            </a:r>
          </a:p>
          <a:p>
            <a:r>
              <a:rPr lang="en-US" sz="3600" dirty="0"/>
              <a:t>Look up the Billboard Top 20 for that week or year.</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76786" y="3806189"/>
            <a:ext cx="2566002" cy="1706391"/>
          </a:xfrm>
          <a:prstGeom prst="rect">
            <a:avLst/>
          </a:prstGeom>
        </p:spPr>
      </p:pic>
    </p:spTree>
    <p:custDataLst>
      <p:tags r:id="rId1"/>
    </p:custDataLst>
    <p:extLst>
      <p:ext uri="{BB962C8B-B14F-4D97-AF65-F5344CB8AC3E}">
        <p14:creationId xmlns:p14="http://schemas.microsoft.com/office/powerpoint/2010/main" val="339186406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Sound Tracking Your Life</a:t>
            </a:r>
            <a:endParaRPr lang="en-US" dirty="0"/>
          </a:p>
        </p:txBody>
      </p:sp>
      <p:sp>
        <p:nvSpPr>
          <p:cNvPr id="3" name="Content Placeholder 2"/>
          <p:cNvSpPr>
            <a:spLocks noGrp="1"/>
          </p:cNvSpPr>
          <p:nvPr>
            <p:ph idx="1"/>
          </p:nvPr>
        </p:nvSpPr>
        <p:spPr>
          <a:xfrm>
            <a:off x="399949" y="1509079"/>
            <a:ext cx="8596668" cy="3880773"/>
          </a:xfrm>
        </p:spPr>
        <p:txBody>
          <a:bodyPr>
            <a:noAutofit/>
          </a:bodyPr>
          <a:lstStyle/>
          <a:p>
            <a:r>
              <a:rPr lang="en-US" sz="2400" dirty="0" smtClean="0"/>
              <a:t>Reflect on the music of the time, and other music that reminds you of those times.</a:t>
            </a:r>
          </a:p>
          <a:p>
            <a:r>
              <a:rPr lang="en-US" sz="2400" dirty="0" smtClean="0"/>
              <a:t>Select a “soundtrack” for  your life and make a playlist.</a:t>
            </a:r>
          </a:p>
          <a:p>
            <a:r>
              <a:rPr lang="en-US" sz="2400" dirty="0" smtClean="0"/>
              <a:t>Write “linear notes” that include a brief written summary of the significance of the song and its relationship to the event.</a:t>
            </a:r>
          </a:p>
          <a:p>
            <a:r>
              <a:rPr lang="en-US" sz="2400" dirty="0" smtClean="0"/>
              <a:t>Create a Movie using parts of your songs, liner notes, and pictures that represent your thoughts/feelings attached to the songs.</a:t>
            </a:r>
          </a:p>
          <a:p>
            <a:r>
              <a:rPr lang="en-US" sz="2400" dirty="0" smtClean="0"/>
              <a:t>Create a CD and that represents the soundtrack of your life.  Create an original “cover” for your CD and include your liner notes.</a:t>
            </a:r>
            <a:endParaRPr lang="en-US" sz="24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19232" y="77815"/>
            <a:ext cx="1467673" cy="1680341"/>
          </a:xfrm>
          <a:prstGeom prst="rect">
            <a:avLst/>
          </a:prstGeom>
        </p:spPr>
      </p:pic>
    </p:spTree>
    <p:custDataLst>
      <p:tags r:id="rId1"/>
    </p:custDataLst>
    <p:extLst>
      <p:ext uri="{BB962C8B-B14F-4D97-AF65-F5344CB8AC3E}">
        <p14:creationId xmlns:p14="http://schemas.microsoft.com/office/powerpoint/2010/main" val="40049348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3" name="Content Placeholder 2"/>
          <p:cNvSpPr>
            <a:spLocks noGrp="1"/>
          </p:cNvSpPr>
          <p:nvPr>
            <p:ph idx="1"/>
          </p:nvPr>
        </p:nvSpPr>
        <p:spPr/>
        <p:txBody>
          <a:bodyPr/>
          <a:lstStyle/>
          <a:p>
            <a:r>
              <a:rPr lang="en-US" sz="3600" dirty="0">
                <a:hlinkClick r:id="rId2"/>
              </a:rPr>
              <a:t>https://</a:t>
            </a:r>
            <a:r>
              <a:rPr lang="en-US" sz="3600" dirty="0" smtClean="0">
                <a:hlinkClick r:id="rId2"/>
              </a:rPr>
              <a:t>www.commonsensemedia.org/music-lists</a:t>
            </a:r>
            <a:endParaRPr lang="en-US" sz="3600" dirty="0" smtClean="0"/>
          </a:p>
          <a:p>
            <a:endParaRPr lang="en-US" sz="3600" dirty="0"/>
          </a:p>
          <a:p>
            <a:r>
              <a:rPr lang="en-US" sz="3600" dirty="0">
                <a:hlinkClick r:id="rId3"/>
              </a:rPr>
              <a:t>http://www.azlyrics.com</a:t>
            </a:r>
            <a:r>
              <a:rPr lang="en-US" sz="3600" dirty="0" smtClean="0">
                <a:hlinkClick r:id="rId3"/>
              </a:rPr>
              <a:t>/</a:t>
            </a:r>
            <a:endParaRPr lang="en-US" sz="3600" dirty="0" smtClean="0"/>
          </a:p>
          <a:p>
            <a:endParaRPr lang="en-US" dirty="0"/>
          </a:p>
        </p:txBody>
      </p:sp>
    </p:spTree>
    <p:extLst>
      <p:ext uri="{BB962C8B-B14F-4D97-AF65-F5344CB8AC3E}">
        <p14:creationId xmlns:p14="http://schemas.microsoft.com/office/powerpoint/2010/main" val="35457695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b="1" dirty="0">
                <a:solidFill>
                  <a:srgbClr val="0070C0"/>
                </a:solidFill>
              </a:rPr>
              <a:t>Reflection….</a:t>
            </a:r>
            <a:br>
              <a:rPr lang="en-US" sz="7200" b="1" dirty="0">
                <a:solidFill>
                  <a:srgbClr val="0070C0"/>
                </a:solidFill>
              </a:rPr>
            </a:br>
            <a:endParaRPr lang="en-US" sz="7200" b="1" dirty="0"/>
          </a:p>
        </p:txBody>
      </p:sp>
      <p:sp>
        <p:nvSpPr>
          <p:cNvPr id="3" name="Content Placeholder 2"/>
          <p:cNvSpPr>
            <a:spLocks noGrp="1"/>
          </p:cNvSpPr>
          <p:nvPr>
            <p:ph idx="1"/>
          </p:nvPr>
        </p:nvSpPr>
        <p:spPr/>
        <p:txBody>
          <a:bodyPr>
            <a:normAutofit/>
          </a:bodyPr>
          <a:lstStyle/>
          <a:p>
            <a:pPr lvl="1"/>
            <a:r>
              <a:rPr lang="en-US" sz="4800" dirty="0" smtClean="0">
                <a:solidFill>
                  <a:srgbClr val="0070C0"/>
                </a:solidFill>
              </a:rPr>
              <a:t>On </a:t>
            </a:r>
            <a:r>
              <a:rPr lang="en-US" sz="4800" dirty="0">
                <a:solidFill>
                  <a:srgbClr val="0070C0"/>
                </a:solidFill>
              </a:rPr>
              <a:t>your Roundtable Organizer write down a reflection of using </a:t>
            </a:r>
            <a:r>
              <a:rPr lang="en-US" sz="4800" dirty="0" smtClean="0">
                <a:solidFill>
                  <a:srgbClr val="FF0000"/>
                </a:solidFill>
              </a:rPr>
              <a:t>music</a:t>
            </a:r>
            <a:r>
              <a:rPr lang="en-US" sz="4800" dirty="0" smtClean="0">
                <a:solidFill>
                  <a:srgbClr val="0070C0"/>
                </a:solidFill>
              </a:rPr>
              <a:t> </a:t>
            </a:r>
            <a:r>
              <a:rPr lang="en-US" sz="4800" dirty="0">
                <a:solidFill>
                  <a:srgbClr val="0070C0"/>
                </a:solidFill>
              </a:rPr>
              <a:t>to influence </a:t>
            </a:r>
            <a:r>
              <a:rPr lang="en-US" sz="4800" b="1" dirty="0" smtClean="0">
                <a:solidFill>
                  <a:srgbClr val="FF0000"/>
                </a:solidFill>
              </a:rPr>
              <a:t>critical thinking</a:t>
            </a:r>
            <a:r>
              <a:rPr lang="en-US" sz="4800" dirty="0" smtClean="0">
                <a:solidFill>
                  <a:srgbClr val="0070C0"/>
                </a:solidFill>
              </a:rPr>
              <a:t>.</a:t>
            </a:r>
            <a:endParaRPr lang="en-US" sz="4800" dirty="0">
              <a:solidFill>
                <a:srgbClr val="0070C0"/>
              </a:solidFill>
            </a:endParaRPr>
          </a:p>
          <a:p>
            <a:endParaRPr lang="en-US" dirty="0"/>
          </a:p>
        </p:txBody>
      </p:sp>
    </p:spTree>
    <p:extLst>
      <p:ext uri="{BB962C8B-B14F-4D97-AF65-F5344CB8AC3E}">
        <p14:creationId xmlns:p14="http://schemas.microsoft.com/office/powerpoint/2010/main" val="25131299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Pass The Story</a:t>
            </a:r>
            <a:endParaRPr lang="en-US" dirty="0"/>
          </a:p>
        </p:txBody>
      </p:sp>
      <p:sp>
        <p:nvSpPr>
          <p:cNvPr id="3" name="Content Placeholder 2"/>
          <p:cNvSpPr>
            <a:spLocks noGrp="1"/>
          </p:cNvSpPr>
          <p:nvPr>
            <p:ph idx="1"/>
          </p:nvPr>
        </p:nvSpPr>
        <p:spPr>
          <a:xfrm>
            <a:off x="377190" y="1440499"/>
            <a:ext cx="8945496" cy="5291771"/>
          </a:xfrm>
        </p:spPr>
        <p:txBody>
          <a:bodyPr>
            <a:normAutofit/>
          </a:bodyPr>
          <a:lstStyle/>
          <a:p>
            <a:r>
              <a:rPr lang="en-US" sz="2400" dirty="0" smtClean="0"/>
              <a:t>1. Please choose a colored pencil to write with.  Ideally, everyone at your table will have a different color.</a:t>
            </a:r>
          </a:p>
          <a:p>
            <a:r>
              <a:rPr lang="en-US" sz="2400" dirty="0" smtClean="0"/>
              <a:t>2. You will be shown a “video” in segments.  </a:t>
            </a:r>
            <a:endParaRPr lang="en-US" sz="2400" dirty="0"/>
          </a:p>
          <a:p>
            <a:r>
              <a:rPr lang="en-US" sz="2400" dirty="0" smtClean="0"/>
              <a:t>3. After each segment, you will be given a small amount of time to write what you “see.”</a:t>
            </a:r>
          </a:p>
          <a:p>
            <a:r>
              <a:rPr lang="en-US" sz="2400" dirty="0" smtClean="0"/>
              <a:t>4. Then, you will be asked to “pass your story” to the person to your right.  </a:t>
            </a:r>
          </a:p>
          <a:p>
            <a:r>
              <a:rPr lang="en-US" sz="2400" dirty="0" smtClean="0"/>
              <a:t>5. You will be given a few moments to read your teammates writing.</a:t>
            </a:r>
          </a:p>
          <a:p>
            <a:r>
              <a:rPr lang="en-US" sz="2400" dirty="0" smtClean="0"/>
              <a:t>6. Then, you will be shown a “continuing” video segment…and the process will repeat itself.</a:t>
            </a:r>
            <a:endParaRPr lang="en-US" sz="2400" dirty="0"/>
          </a:p>
        </p:txBody>
      </p:sp>
    </p:spTree>
    <p:custDataLst>
      <p:tags r:id="rId1"/>
    </p:custDataLst>
    <p:extLst>
      <p:ext uri="{BB962C8B-B14F-4D97-AF65-F5344CB8AC3E}">
        <p14:creationId xmlns:p14="http://schemas.microsoft.com/office/powerpoint/2010/main" val="36903049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Pass The Story</a:t>
            </a:r>
            <a:endParaRPr lang="en-US" dirty="0"/>
          </a:p>
        </p:txBody>
      </p:sp>
      <p:sp>
        <p:nvSpPr>
          <p:cNvPr id="3" name="Content Placeholder 2"/>
          <p:cNvSpPr>
            <a:spLocks noGrp="1"/>
          </p:cNvSpPr>
          <p:nvPr>
            <p:ph idx="1"/>
          </p:nvPr>
        </p:nvSpPr>
        <p:spPr/>
        <p:txBody>
          <a:bodyPr>
            <a:normAutofit/>
          </a:bodyPr>
          <a:lstStyle/>
          <a:p>
            <a:r>
              <a:rPr lang="en-US" sz="3200" dirty="0" err="1" smtClean="0">
                <a:hlinkClick r:id="rId3"/>
              </a:rPr>
              <a:t>Ormie</a:t>
            </a:r>
            <a:endParaRPr lang="en-US" sz="3200"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6001" y="2667001"/>
            <a:ext cx="7543285" cy="3471863"/>
          </a:xfrm>
          <a:prstGeom prst="rect">
            <a:avLst/>
          </a:prstGeom>
        </p:spPr>
      </p:pic>
    </p:spTree>
    <p:custDataLst>
      <p:tags r:id="rId1"/>
    </p:custDataLst>
    <p:extLst>
      <p:ext uri="{BB962C8B-B14F-4D97-AF65-F5344CB8AC3E}">
        <p14:creationId xmlns:p14="http://schemas.microsoft.com/office/powerpoint/2010/main" val="972163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Now….</a:t>
            </a:r>
            <a:endParaRPr lang="en-US" dirty="0"/>
          </a:p>
        </p:txBody>
      </p:sp>
      <p:sp>
        <p:nvSpPr>
          <p:cNvPr id="3" name="Content Placeholder 2"/>
          <p:cNvSpPr>
            <a:spLocks noGrp="1"/>
          </p:cNvSpPr>
          <p:nvPr>
            <p:ph idx="1"/>
          </p:nvPr>
        </p:nvSpPr>
        <p:spPr>
          <a:xfrm>
            <a:off x="677334" y="1726249"/>
            <a:ext cx="8596668" cy="3880773"/>
          </a:xfrm>
        </p:spPr>
        <p:txBody>
          <a:bodyPr>
            <a:normAutofit/>
          </a:bodyPr>
          <a:lstStyle/>
          <a:p>
            <a:r>
              <a:rPr lang="en-US" sz="3200" dirty="0" smtClean="0"/>
              <a:t>Share the “story” you have with your teammates.</a:t>
            </a:r>
          </a:p>
          <a:p>
            <a:r>
              <a:rPr lang="en-US" sz="3200" dirty="0" smtClean="0"/>
              <a:t>Discuss the similarities in each story?</a:t>
            </a:r>
          </a:p>
          <a:p>
            <a:r>
              <a:rPr lang="en-US" sz="3200" dirty="0" smtClean="0"/>
              <a:t>Discuss the differences in each story?</a:t>
            </a:r>
          </a:p>
          <a:p>
            <a:endParaRPr lang="en-US" sz="3200" dirty="0"/>
          </a:p>
          <a:p>
            <a:r>
              <a:rPr lang="en-US" sz="3200" dirty="0" smtClean="0"/>
              <a:t>How can you use this process in your class?</a:t>
            </a:r>
            <a:endParaRPr lang="en-US" sz="3200" dirty="0"/>
          </a:p>
        </p:txBody>
      </p:sp>
    </p:spTree>
    <p:custDataLst>
      <p:tags r:id="rId1"/>
    </p:custDataLst>
    <p:extLst>
      <p:ext uri="{BB962C8B-B14F-4D97-AF65-F5344CB8AC3E}">
        <p14:creationId xmlns:p14="http://schemas.microsoft.com/office/powerpoint/2010/main" val="13693417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b="1" dirty="0">
                <a:solidFill>
                  <a:srgbClr val="0070C0"/>
                </a:solidFill>
              </a:rPr>
              <a:t>Reflection….</a:t>
            </a:r>
            <a:br>
              <a:rPr lang="en-US" sz="7200" b="1" dirty="0">
                <a:solidFill>
                  <a:srgbClr val="0070C0"/>
                </a:solidFill>
              </a:rPr>
            </a:br>
            <a:endParaRPr lang="en-US" sz="7200" b="1" dirty="0"/>
          </a:p>
        </p:txBody>
      </p:sp>
      <p:sp>
        <p:nvSpPr>
          <p:cNvPr id="3" name="Content Placeholder 2"/>
          <p:cNvSpPr>
            <a:spLocks noGrp="1"/>
          </p:cNvSpPr>
          <p:nvPr>
            <p:ph idx="1"/>
          </p:nvPr>
        </p:nvSpPr>
        <p:spPr/>
        <p:txBody>
          <a:bodyPr>
            <a:normAutofit/>
          </a:bodyPr>
          <a:lstStyle/>
          <a:p>
            <a:pPr lvl="1"/>
            <a:r>
              <a:rPr lang="en-US" sz="4800" dirty="0" smtClean="0">
                <a:solidFill>
                  <a:srgbClr val="0070C0"/>
                </a:solidFill>
              </a:rPr>
              <a:t>On </a:t>
            </a:r>
            <a:r>
              <a:rPr lang="en-US" sz="4800" dirty="0">
                <a:solidFill>
                  <a:srgbClr val="0070C0"/>
                </a:solidFill>
              </a:rPr>
              <a:t>your Roundtable Organizer write down a reflection of using </a:t>
            </a:r>
            <a:r>
              <a:rPr lang="en-US" sz="4800" dirty="0" smtClean="0">
                <a:solidFill>
                  <a:srgbClr val="FF0000"/>
                </a:solidFill>
              </a:rPr>
              <a:t>videos</a:t>
            </a:r>
            <a:r>
              <a:rPr lang="en-US" sz="4800" dirty="0" smtClean="0">
                <a:solidFill>
                  <a:srgbClr val="0070C0"/>
                </a:solidFill>
              </a:rPr>
              <a:t> </a:t>
            </a:r>
            <a:r>
              <a:rPr lang="en-US" sz="4800" dirty="0">
                <a:solidFill>
                  <a:srgbClr val="0070C0"/>
                </a:solidFill>
              </a:rPr>
              <a:t>to influence </a:t>
            </a:r>
            <a:r>
              <a:rPr lang="en-US" sz="4800" b="1" dirty="0" smtClean="0">
                <a:solidFill>
                  <a:srgbClr val="FF0000"/>
                </a:solidFill>
              </a:rPr>
              <a:t>writing motivation</a:t>
            </a:r>
            <a:r>
              <a:rPr lang="en-US" sz="4800" dirty="0" smtClean="0">
                <a:solidFill>
                  <a:srgbClr val="0070C0"/>
                </a:solidFill>
              </a:rPr>
              <a:t>.</a:t>
            </a:r>
            <a:endParaRPr lang="en-US" sz="4800" dirty="0">
              <a:solidFill>
                <a:srgbClr val="0070C0"/>
              </a:solidFill>
            </a:endParaRPr>
          </a:p>
          <a:p>
            <a:endParaRPr lang="en-US" dirty="0"/>
          </a:p>
        </p:txBody>
      </p:sp>
    </p:spTree>
    <p:extLst>
      <p:ext uri="{BB962C8B-B14F-4D97-AF65-F5344CB8AC3E}">
        <p14:creationId xmlns:p14="http://schemas.microsoft.com/office/powerpoint/2010/main" val="427437554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Media Response</a:t>
            </a:r>
            <a:endParaRPr lang="en-US" dirty="0"/>
          </a:p>
        </p:txBody>
      </p:sp>
      <p:sp>
        <p:nvSpPr>
          <p:cNvPr id="3" name="Content Placeholder 2"/>
          <p:cNvSpPr>
            <a:spLocks noGrp="1"/>
          </p:cNvSpPr>
          <p:nvPr>
            <p:ph idx="1"/>
          </p:nvPr>
        </p:nvSpPr>
        <p:spPr>
          <a:xfrm>
            <a:off x="540174" y="1577659"/>
            <a:ext cx="8596668" cy="3880773"/>
          </a:xfrm>
        </p:spPr>
        <p:txBody>
          <a:bodyPr>
            <a:normAutofit/>
          </a:bodyPr>
          <a:lstStyle/>
          <a:p>
            <a:r>
              <a:rPr lang="en-US" sz="3200" dirty="0" smtClean="0"/>
              <a:t>Television commercials are designed to persuade.  Have you ever watched a commercial on television and wondered how such a silly or strange or obvious image could possibly be effective?</a:t>
            </a:r>
          </a:p>
          <a:p>
            <a:r>
              <a:rPr lang="en-US" sz="3200" dirty="0" smtClean="0"/>
              <a:t>How can you use this media to teach higher level thinking skills with your students?</a:t>
            </a:r>
          </a:p>
        </p:txBody>
      </p:sp>
      <p:pic>
        <p:nvPicPr>
          <p:cNvPr id="1026" name="Picture 2" descr="C:\Users\CompUSA\AppData\Local\Microsoft\Windows\Temporary Internet Files\Content.IE5\3DKF5ZA6\MP900406477[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47860" y="4391632"/>
            <a:ext cx="1706464" cy="21336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1479974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68089" y="1302847"/>
            <a:ext cx="7766936" cy="1646302"/>
          </a:xfrm>
        </p:spPr>
        <p:txBody>
          <a:bodyPr/>
          <a:lstStyle/>
          <a:p>
            <a:r>
              <a:rPr lang="en-US" dirty="0" smtClean="0"/>
              <a:t>Pictures Are Worth A Thousand Words</a:t>
            </a:r>
            <a:endParaRPr lang="en-US" dirty="0"/>
          </a:p>
        </p:txBody>
      </p:sp>
      <p:sp>
        <p:nvSpPr>
          <p:cNvPr id="3" name="Subtitle 2"/>
          <p:cNvSpPr>
            <a:spLocks noGrp="1"/>
          </p:cNvSpPr>
          <p:nvPr>
            <p:ph type="subTitle" idx="1"/>
          </p:nvPr>
        </p:nvSpPr>
        <p:spPr/>
        <p:txBody>
          <a:bodyPr/>
          <a:lstStyle/>
          <a:p>
            <a:endParaRPr lang="en-US"/>
          </a:p>
        </p:txBody>
      </p:sp>
      <p:pic>
        <p:nvPicPr>
          <p:cNvPr id="4"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83238" y="4050833"/>
            <a:ext cx="3972383" cy="2685331"/>
          </a:xfrm>
          <a:prstGeom prst="rect">
            <a:avLst/>
          </a:prstGeom>
        </p:spPr>
      </p:pic>
    </p:spTree>
    <p:custDataLst>
      <p:tags r:id="rId1"/>
    </p:custDataLst>
    <p:extLst>
      <p:ext uri="{BB962C8B-B14F-4D97-AF65-F5344CB8AC3E}">
        <p14:creationId xmlns:p14="http://schemas.microsoft.com/office/powerpoint/2010/main" val="23452302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As you watch….be thinking about…</a:t>
            </a:r>
            <a:br>
              <a:rPr lang="en-US" dirty="0" smtClean="0"/>
            </a:br>
            <a:endParaRPr lang="en-US" dirty="0"/>
          </a:p>
        </p:txBody>
      </p:sp>
      <p:sp>
        <p:nvSpPr>
          <p:cNvPr id="3" name="Content Placeholder 2"/>
          <p:cNvSpPr>
            <a:spLocks noGrp="1"/>
          </p:cNvSpPr>
          <p:nvPr>
            <p:ph idx="1"/>
          </p:nvPr>
        </p:nvSpPr>
        <p:spPr>
          <a:xfrm>
            <a:off x="677334" y="1531939"/>
            <a:ext cx="9175326" cy="4434521"/>
          </a:xfrm>
        </p:spPr>
        <p:txBody>
          <a:bodyPr>
            <a:normAutofit fontScale="92500"/>
          </a:bodyPr>
          <a:lstStyle/>
          <a:p>
            <a:r>
              <a:rPr lang="en-US" dirty="0" smtClean="0"/>
              <a:t>1</a:t>
            </a:r>
            <a:r>
              <a:rPr lang="en-US" sz="2800" dirty="0" smtClean="0"/>
              <a:t>.  What is it about this commercial that attracts or repels you? </a:t>
            </a:r>
          </a:p>
          <a:p>
            <a:r>
              <a:rPr lang="en-US" sz="2800" dirty="0" smtClean="0"/>
              <a:t>2.  What is the advertiser trying to get you to do?</a:t>
            </a:r>
          </a:p>
          <a:p>
            <a:r>
              <a:rPr lang="en-US" sz="2800" dirty="0" smtClean="0"/>
              <a:t>3. What are some images or techniques in this commercial that you feel a connection with?  Does this increase or decrease your interest in the product?</a:t>
            </a:r>
          </a:p>
          <a:p>
            <a:r>
              <a:rPr lang="en-US" sz="2800" dirty="0" smtClean="0"/>
              <a:t>4. What was the “target” group for this commercial?</a:t>
            </a:r>
          </a:p>
          <a:p>
            <a:r>
              <a:rPr lang="en-US" sz="2800" dirty="0" smtClean="0"/>
              <a:t>5. If given the opportunity, how would you change this commercial?  Why?</a:t>
            </a:r>
          </a:p>
          <a:p>
            <a:endParaRPr lang="en-US" dirty="0"/>
          </a:p>
        </p:txBody>
      </p:sp>
    </p:spTree>
    <p:custDataLst>
      <p:tags r:id="rId1"/>
    </p:custDataLst>
    <p:extLst>
      <p:ext uri="{BB962C8B-B14F-4D97-AF65-F5344CB8AC3E}">
        <p14:creationId xmlns:p14="http://schemas.microsoft.com/office/powerpoint/2010/main" val="10041900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3200" dirty="0" smtClean="0">
                <a:hlinkClick r:id="rId3"/>
              </a:rPr>
              <a:t>Commercial</a:t>
            </a:r>
            <a:endParaRPr lang="en-US" sz="3200" dirty="0"/>
          </a:p>
        </p:txBody>
      </p:sp>
      <p:pic>
        <p:nvPicPr>
          <p:cNvPr id="4" name="Picture 3">
            <a:hlinkClick r:id="rId4"/>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6000" y="1293238"/>
            <a:ext cx="4213860" cy="4669412"/>
          </a:xfrm>
          <a:prstGeom prst="rect">
            <a:avLst/>
          </a:prstGeom>
        </p:spPr>
      </p:pic>
    </p:spTree>
    <p:custDataLst>
      <p:tags r:id="rId1"/>
    </p:custDataLst>
    <p:extLst>
      <p:ext uri="{BB962C8B-B14F-4D97-AF65-F5344CB8AC3E}">
        <p14:creationId xmlns:p14="http://schemas.microsoft.com/office/powerpoint/2010/main" val="18504244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As you watch….be thinking about…</a:t>
            </a:r>
            <a:endParaRPr lang="en-US" dirty="0"/>
          </a:p>
        </p:txBody>
      </p:sp>
      <p:sp>
        <p:nvSpPr>
          <p:cNvPr id="3" name="Content Placeholder 2"/>
          <p:cNvSpPr>
            <a:spLocks noGrp="1"/>
          </p:cNvSpPr>
          <p:nvPr>
            <p:ph idx="1"/>
          </p:nvPr>
        </p:nvSpPr>
        <p:spPr>
          <a:xfrm>
            <a:off x="677334" y="1817689"/>
            <a:ext cx="9426786" cy="4663121"/>
          </a:xfrm>
        </p:spPr>
        <p:txBody>
          <a:bodyPr>
            <a:normAutofit/>
          </a:bodyPr>
          <a:lstStyle/>
          <a:p>
            <a:r>
              <a:rPr lang="en-US" sz="2400" dirty="0" smtClean="0"/>
              <a:t>1.  What is it about this commercial that attracts or repels you? </a:t>
            </a:r>
          </a:p>
          <a:p>
            <a:r>
              <a:rPr lang="en-US" sz="2400" dirty="0" smtClean="0"/>
              <a:t>2.  What is the advertiser trying to get you to do?</a:t>
            </a:r>
          </a:p>
          <a:p>
            <a:r>
              <a:rPr lang="en-US" sz="2400" dirty="0" smtClean="0"/>
              <a:t>3. What are some images or techniques in this commercial that you feel a connection with?  Does this increase or decrease your interest in the product?</a:t>
            </a:r>
          </a:p>
          <a:p>
            <a:r>
              <a:rPr lang="en-US" sz="2400" dirty="0" smtClean="0"/>
              <a:t>4. What was the “target” group for this commercial?</a:t>
            </a:r>
          </a:p>
          <a:p>
            <a:r>
              <a:rPr lang="en-US" sz="2400" dirty="0" smtClean="0"/>
              <a:t>5. If given the opportunity, how would you change this commercial?  Why?</a:t>
            </a:r>
          </a:p>
          <a:p>
            <a:endParaRPr lang="en-US" dirty="0"/>
          </a:p>
        </p:txBody>
      </p:sp>
    </p:spTree>
    <p:custDataLst>
      <p:tags r:id="rId1"/>
    </p:custDataLst>
    <p:extLst>
      <p:ext uri="{BB962C8B-B14F-4D97-AF65-F5344CB8AC3E}">
        <p14:creationId xmlns:p14="http://schemas.microsoft.com/office/powerpoint/2010/main" val="1286214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B0F0"/>
                </a:solidFill>
              </a:rPr>
              <a:t>Let’s Take A Look At Campaigns</a:t>
            </a:r>
            <a:endParaRPr lang="en-US" b="1" dirty="0">
              <a:solidFill>
                <a:srgbClr val="00B0F0"/>
              </a:solidFill>
            </a:endParaRPr>
          </a:p>
        </p:txBody>
      </p:sp>
      <p:sp>
        <p:nvSpPr>
          <p:cNvPr id="3" name="Content Placeholder 2"/>
          <p:cNvSpPr>
            <a:spLocks noGrp="1"/>
          </p:cNvSpPr>
          <p:nvPr>
            <p:ph idx="1"/>
          </p:nvPr>
        </p:nvSpPr>
        <p:spPr>
          <a:xfrm>
            <a:off x="677334" y="1930400"/>
            <a:ext cx="8596668" cy="3880773"/>
          </a:xfrm>
        </p:spPr>
        <p:txBody>
          <a:bodyPr>
            <a:normAutofit/>
          </a:bodyPr>
          <a:lstStyle/>
          <a:p>
            <a:r>
              <a:rPr lang="en-US" sz="2400" dirty="0">
                <a:solidFill>
                  <a:srgbClr val="00B0F0"/>
                </a:solidFill>
                <a:hlinkClick r:id="rId2"/>
              </a:rPr>
              <a:t>https://</a:t>
            </a:r>
            <a:r>
              <a:rPr lang="en-US" sz="2400" dirty="0" smtClean="0">
                <a:solidFill>
                  <a:srgbClr val="00B0F0"/>
                </a:solidFill>
                <a:hlinkClick r:id="rId2"/>
              </a:rPr>
              <a:t>www.youtube.com/watch?v=MUCNY0b6hN4</a:t>
            </a:r>
            <a:endParaRPr lang="en-US" sz="2400" dirty="0" smtClean="0">
              <a:solidFill>
                <a:srgbClr val="00B0F0"/>
              </a:solidFill>
            </a:endParaRPr>
          </a:p>
          <a:p>
            <a:endParaRPr lang="en-US" sz="2400" dirty="0" smtClean="0">
              <a:solidFill>
                <a:srgbClr val="00B0F0"/>
              </a:solidFill>
            </a:endParaRPr>
          </a:p>
          <a:p>
            <a:r>
              <a:rPr lang="en-US" sz="2400" dirty="0">
                <a:solidFill>
                  <a:srgbClr val="00B0F0"/>
                </a:solidFill>
                <a:hlinkClick r:id="rId3"/>
              </a:rPr>
              <a:t>https://</a:t>
            </a:r>
            <a:r>
              <a:rPr lang="en-US" sz="2400" dirty="0" smtClean="0">
                <a:solidFill>
                  <a:srgbClr val="00B0F0"/>
                </a:solidFill>
                <a:hlinkClick r:id="rId3"/>
              </a:rPr>
              <a:t>www.youtube.com/watch?v=dDTBnsqxZ3k</a:t>
            </a:r>
            <a:endParaRPr lang="en-US" sz="2400" dirty="0" smtClean="0">
              <a:solidFill>
                <a:srgbClr val="00B0F0"/>
              </a:solidFill>
            </a:endParaRPr>
          </a:p>
          <a:p>
            <a:endParaRPr lang="en-US" sz="2400" dirty="0" smtClean="0">
              <a:solidFill>
                <a:srgbClr val="00B0F0"/>
              </a:solidFill>
            </a:endParaRPr>
          </a:p>
          <a:p>
            <a:r>
              <a:rPr lang="en-US" sz="2400" dirty="0">
                <a:solidFill>
                  <a:srgbClr val="00B0F0"/>
                </a:solidFill>
                <a:hlinkClick r:id="rId4"/>
              </a:rPr>
              <a:t>https://</a:t>
            </a:r>
            <a:r>
              <a:rPr lang="en-US" sz="2400" dirty="0" smtClean="0">
                <a:solidFill>
                  <a:srgbClr val="00B0F0"/>
                </a:solidFill>
                <a:hlinkClick r:id="rId4"/>
              </a:rPr>
              <a:t>www.youtube.com/watch?v=iFf0lps3NhQ</a:t>
            </a:r>
            <a:endParaRPr lang="en-US" sz="2400" dirty="0" smtClean="0">
              <a:solidFill>
                <a:srgbClr val="00B0F0"/>
              </a:solidFill>
            </a:endParaRPr>
          </a:p>
          <a:p>
            <a:endParaRPr lang="en-US" sz="2400" dirty="0" smtClean="0">
              <a:solidFill>
                <a:srgbClr val="00B0F0"/>
              </a:solidFill>
            </a:endParaRPr>
          </a:p>
          <a:p>
            <a:r>
              <a:rPr lang="en-US" sz="2400" dirty="0">
                <a:solidFill>
                  <a:srgbClr val="00B0F0"/>
                </a:solidFill>
                <a:hlinkClick r:id="rId5"/>
              </a:rPr>
              <a:t>https://</a:t>
            </a:r>
            <a:r>
              <a:rPr lang="en-US" sz="2400" dirty="0" smtClean="0">
                <a:solidFill>
                  <a:srgbClr val="00B0F0"/>
                </a:solidFill>
                <a:hlinkClick r:id="rId5"/>
              </a:rPr>
              <a:t>www.youtube.com/watch?v=UPy7RnHwvmA</a:t>
            </a:r>
            <a:endParaRPr lang="en-US" sz="2400" dirty="0" smtClean="0">
              <a:solidFill>
                <a:srgbClr val="00B0F0"/>
              </a:solidFill>
            </a:endParaRPr>
          </a:p>
          <a:p>
            <a:endParaRPr lang="en-US" dirty="0"/>
          </a:p>
        </p:txBody>
      </p:sp>
    </p:spTree>
    <p:extLst>
      <p:ext uri="{BB962C8B-B14F-4D97-AF65-F5344CB8AC3E}">
        <p14:creationId xmlns:p14="http://schemas.microsoft.com/office/powerpoint/2010/main" val="41438268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b="1" dirty="0">
                <a:solidFill>
                  <a:srgbClr val="0070C0"/>
                </a:solidFill>
              </a:rPr>
              <a:t>Reflection….</a:t>
            </a:r>
            <a:br>
              <a:rPr lang="en-US" sz="7200" b="1" dirty="0">
                <a:solidFill>
                  <a:srgbClr val="0070C0"/>
                </a:solidFill>
              </a:rPr>
            </a:br>
            <a:endParaRPr lang="en-US" sz="7200" b="1" dirty="0"/>
          </a:p>
        </p:txBody>
      </p:sp>
      <p:sp>
        <p:nvSpPr>
          <p:cNvPr id="3" name="Content Placeholder 2"/>
          <p:cNvSpPr>
            <a:spLocks noGrp="1"/>
          </p:cNvSpPr>
          <p:nvPr>
            <p:ph idx="1"/>
          </p:nvPr>
        </p:nvSpPr>
        <p:spPr/>
        <p:txBody>
          <a:bodyPr>
            <a:normAutofit/>
          </a:bodyPr>
          <a:lstStyle/>
          <a:p>
            <a:pPr lvl="1"/>
            <a:r>
              <a:rPr lang="en-US" sz="4800" dirty="0" smtClean="0">
                <a:solidFill>
                  <a:srgbClr val="0070C0"/>
                </a:solidFill>
              </a:rPr>
              <a:t>On </a:t>
            </a:r>
            <a:r>
              <a:rPr lang="en-US" sz="4800" dirty="0">
                <a:solidFill>
                  <a:srgbClr val="0070C0"/>
                </a:solidFill>
              </a:rPr>
              <a:t>your Roundtable Organizer write down a reflection of using </a:t>
            </a:r>
            <a:r>
              <a:rPr lang="en-US" sz="4800" dirty="0" err="1" smtClean="0">
                <a:solidFill>
                  <a:srgbClr val="FF0000"/>
                </a:solidFill>
              </a:rPr>
              <a:t>commericals</a:t>
            </a:r>
            <a:r>
              <a:rPr lang="en-US" sz="4800" dirty="0" smtClean="0">
                <a:solidFill>
                  <a:srgbClr val="FF0000"/>
                </a:solidFill>
              </a:rPr>
              <a:t>/campaigns </a:t>
            </a:r>
            <a:r>
              <a:rPr lang="en-US" sz="4800" dirty="0" smtClean="0">
                <a:solidFill>
                  <a:srgbClr val="0070C0"/>
                </a:solidFill>
              </a:rPr>
              <a:t> </a:t>
            </a:r>
            <a:r>
              <a:rPr lang="en-US" sz="4800" dirty="0">
                <a:solidFill>
                  <a:srgbClr val="0070C0"/>
                </a:solidFill>
              </a:rPr>
              <a:t>to influence </a:t>
            </a:r>
            <a:r>
              <a:rPr lang="en-US" sz="4800" b="1" dirty="0" smtClean="0">
                <a:solidFill>
                  <a:srgbClr val="FF0000"/>
                </a:solidFill>
              </a:rPr>
              <a:t>critical thinking</a:t>
            </a:r>
            <a:r>
              <a:rPr lang="en-US" sz="4800" dirty="0" smtClean="0">
                <a:solidFill>
                  <a:srgbClr val="0070C0"/>
                </a:solidFill>
              </a:rPr>
              <a:t>.</a:t>
            </a:r>
            <a:endParaRPr lang="en-US" sz="4800" dirty="0">
              <a:solidFill>
                <a:srgbClr val="0070C0"/>
              </a:solidFill>
            </a:endParaRPr>
          </a:p>
          <a:p>
            <a:endParaRPr lang="en-US" dirty="0"/>
          </a:p>
        </p:txBody>
      </p:sp>
    </p:spTree>
    <p:extLst>
      <p:ext uri="{BB962C8B-B14F-4D97-AF65-F5344CB8AC3E}">
        <p14:creationId xmlns:p14="http://schemas.microsoft.com/office/powerpoint/2010/main" val="20553506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819400" y="1258744"/>
            <a:ext cx="6553200" cy="4914900"/>
          </a:xfrm>
        </p:spPr>
      </p:pic>
    </p:spTree>
    <p:custDataLst>
      <p:tags r:id="rId1"/>
    </p:custDataLst>
    <p:extLst>
      <p:ext uri="{BB962C8B-B14F-4D97-AF65-F5344CB8AC3E}">
        <p14:creationId xmlns:p14="http://schemas.microsoft.com/office/powerpoint/2010/main" val="10541172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solidFill>
                  <a:srgbClr val="00B0F0"/>
                </a:solidFill>
              </a:rPr>
              <a:t>Parting thought….</a:t>
            </a:r>
          </a:p>
        </p:txBody>
      </p:sp>
      <p:sp>
        <p:nvSpPr>
          <p:cNvPr id="3" name="Content Placeholder 2"/>
          <p:cNvSpPr>
            <a:spLocks noGrp="1"/>
          </p:cNvSpPr>
          <p:nvPr>
            <p:ph idx="1"/>
          </p:nvPr>
        </p:nvSpPr>
        <p:spPr/>
        <p:txBody>
          <a:bodyPr/>
          <a:lstStyle/>
          <a:p>
            <a:pPr algn="ctr"/>
            <a:r>
              <a:rPr lang="en-US" sz="4000" dirty="0"/>
              <a:t>Personal Connections = Successful Students!</a:t>
            </a:r>
          </a:p>
        </p:txBody>
      </p:sp>
      <p:pic>
        <p:nvPicPr>
          <p:cNvPr id="4" name="Content Placeholder 3" descr="Children-21.jpg"/>
          <p:cNvPicPr>
            <a:picLocks noChangeAspect="1"/>
          </p:cNvPicPr>
          <p:nvPr/>
        </p:nvPicPr>
        <p:blipFill>
          <a:blip r:embed="rId3" cstate="print"/>
          <a:stretch>
            <a:fillRect/>
          </a:stretch>
        </p:blipFill>
        <p:spPr>
          <a:xfrm>
            <a:off x="3404212" y="3651174"/>
            <a:ext cx="4572000" cy="3050381"/>
          </a:xfrm>
          <a:prstGeom prst="rect">
            <a:avLst/>
          </a:prstGeom>
        </p:spPr>
      </p:pic>
    </p:spTree>
    <p:custDataLst>
      <p:tags r:id="rId1"/>
    </p:custDataLst>
    <p:extLst>
      <p:ext uri="{BB962C8B-B14F-4D97-AF65-F5344CB8AC3E}">
        <p14:creationId xmlns:p14="http://schemas.microsoft.com/office/powerpoint/2010/main" val="30439924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Scale>
                                      <p:cBhvr>
                                        <p:cTn id="7" dur="1000" decel="50000" fill="hold">
                                          <p:stCondLst>
                                            <p:cond delay="0"/>
                                          </p:stCondLst>
                                        </p:cTn>
                                        <p:tgtEl>
                                          <p:spTgt spid="3">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
                                            <p:txEl>
                                              <p:pRg st="0" end="0"/>
                                            </p:txEl>
                                          </p:spTgt>
                                        </p:tgtEl>
                                        <p:attrNameLst>
                                          <p:attrName>ppt_x</p:attrName>
                                          <p:attrName>ppt_y</p:attrName>
                                        </p:attrNameLst>
                                      </p:cBhvr>
                                    </p:animMotion>
                                    <p:animEffect transition="in" filter="fade">
                                      <p:cBhvr>
                                        <p:cTn id="9"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rgbClr val="0070C0"/>
                </a:solidFill>
              </a:rPr>
              <a:t>Reflection: 3-2-1</a:t>
            </a:r>
          </a:p>
        </p:txBody>
      </p:sp>
      <p:sp>
        <p:nvSpPr>
          <p:cNvPr id="3" name="Content Placeholder 2"/>
          <p:cNvSpPr>
            <a:spLocks noGrp="1"/>
          </p:cNvSpPr>
          <p:nvPr>
            <p:ph idx="1"/>
          </p:nvPr>
        </p:nvSpPr>
        <p:spPr>
          <a:xfrm>
            <a:off x="677334" y="1614498"/>
            <a:ext cx="8596668" cy="3880773"/>
          </a:xfrm>
        </p:spPr>
        <p:txBody>
          <a:bodyPr>
            <a:normAutofit/>
          </a:bodyPr>
          <a:lstStyle/>
          <a:p>
            <a:pPr>
              <a:buNone/>
            </a:pPr>
            <a:r>
              <a:rPr lang="en-US" sz="3200" dirty="0"/>
              <a:t>In </a:t>
            </a:r>
            <a:r>
              <a:rPr lang="en-US" sz="3200" dirty="0" smtClean="0"/>
              <a:t>the center of your organizer:</a:t>
            </a:r>
            <a:endParaRPr lang="en-US" sz="3200" dirty="0"/>
          </a:p>
          <a:p>
            <a:pPr>
              <a:buNone/>
            </a:pPr>
            <a:r>
              <a:rPr lang="en-US" sz="3200" dirty="0"/>
              <a:t>*Three (3) things you are taking away from this presentation.</a:t>
            </a:r>
          </a:p>
          <a:p>
            <a:pPr>
              <a:buNone/>
            </a:pPr>
            <a:r>
              <a:rPr lang="en-US" sz="3200" dirty="0"/>
              <a:t>*Two (2) questions you have.</a:t>
            </a:r>
          </a:p>
          <a:p>
            <a:pPr>
              <a:buNone/>
            </a:pPr>
            <a:r>
              <a:rPr lang="en-US" sz="3200" dirty="0"/>
              <a:t>*One (1) personal connection.</a:t>
            </a:r>
          </a:p>
          <a:p>
            <a:pPr>
              <a:buNone/>
            </a:pPr>
            <a:endParaRPr lang="en-US" sz="3200" dirty="0"/>
          </a:p>
          <a:p>
            <a:pPr>
              <a:buNone/>
            </a:pPr>
            <a:endParaRPr lang="en-US" sz="3200" dirty="0"/>
          </a:p>
        </p:txBody>
      </p:sp>
      <p:sp>
        <p:nvSpPr>
          <p:cNvPr id="5" name="Rectangle 4"/>
          <p:cNvSpPr/>
          <p:nvPr/>
        </p:nvSpPr>
        <p:spPr>
          <a:xfrm>
            <a:off x="1676400" y="5179368"/>
            <a:ext cx="8610600" cy="1200329"/>
          </a:xfrm>
          <a:prstGeom prst="rect">
            <a:avLst/>
          </a:prstGeom>
          <a:noFill/>
        </p:spPr>
        <p:txBody>
          <a:bodyPr wrap="square" lIns="91440" tIns="45720" rIns="91440" bIns="45720">
            <a:spAutoFit/>
          </a:bodyPr>
          <a:lstStyle/>
          <a:p>
            <a:pPr algn="ctr"/>
            <a:r>
              <a:rPr lang="en-US" sz="3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Thank you for your time </a:t>
            </a:r>
          </a:p>
          <a:p>
            <a:pPr algn="ctr"/>
            <a:r>
              <a:rPr lang="en-US" sz="3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And energy!</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79930" y="-152326"/>
            <a:ext cx="2381354" cy="2240899"/>
          </a:xfrm>
          <a:prstGeom prst="rect">
            <a:avLst/>
          </a:prstGeom>
        </p:spPr>
      </p:pic>
    </p:spTree>
    <p:custDataLst>
      <p:tags r:id="rId1"/>
    </p:custDataLst>
    <p:extLst>
      <p:ext uri="{BB962C8B-B14F-4D97-AF65-F5344CB8AC3E}">
        <p14:creationId xmlns:p14="http://schemas.microsoft.com/office/powerpoint/2010/main" val="32183788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 calcmode="lin" valueType="num">
                                      <p:cBhvr additive="base">
                                        <p:cTn id="1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 calcmode="lin" valueType="num">
                                      <p:cBhvr additive="base">
                                        <p:cTn id="24"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5">
                                            <p:txEl>
                                              <p:pRg st="0" end="0"/>
                                            </p:txEl>
                                          </p:spTgt>
                                        </p:tgtEl>
                                        <p:attrNameLst>
                                          <p:attrName>style.visibility</p:attrName>
                                        </p:attrNameLst>
                                      </p:cBhvr>
                                      <p:to>
                                        <p:strVal val="visible"/>
                                      </p:to>
                                    </p:set>
                                    <p:animEffect transition="in" filter="wipe(down)">
                                      <p:cBhvr>
                                        <p:cTn id="30" dur="500"/>
                                        <p:tgtEl>
                                          <p:spTgt spid="5">
                                            <p:txEl>
                                              <p:pRg st="0" end="0"/>
                                            </p:txEl>
                                          </p:spTgt>
                                        </p:tgtEl>
                                      </p:cBhvr>
                                    </p:animEffect>
                                  </p:childTnLst>
                                </p:cTn>
                              </p:par>
                              <p:par>
                                <p:cTn id="31" presetID="22" presetClass="entr" presetSubtype="4" fill="hold" nodeType="withEffect">
                                  <p:stCondLst>
                                    <p:cond delay="0"/>
                                  </p:stCondLst>
                                  <p:childTnLst>
                                    <p:set>
                                      <p:cBhvr>
                                        <p:cTn id="32" dur="1" fill="hold">
                                          <p:stCondLst>
                                            <p:cond delay="0"/>
                                          </p:stCondLst>
                                        </p:cTn>
                                        <p:tgtEl>
                                          <p:spTgt spid="5">
                                            <p:txEl>
                                              <p:pRg st="1" end="1"/>
                                            </p:txEl>
                                          </p:spTgt>
                                        </p:tgtEl>
                                        <p:attrNameLst>
                                          <p:attrName>style.visibility</p:attrName>
                                        </p:attrNameLst>
                                      </p:cBhvr>
                                      <p:to>
                                        <p:strVal val="visible"/>
                                      </p:to>
                                    </p:set>
                                    <p:animEffect transition="in" filter="wipe(down)">
                                      <p:cBhvr>
                                        <p:cTn id="33"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B0F0"/>
                </a:solidFill>
              </a:rPr>
              <a:t>PBL Resources</a:t>
            </a:r>
            <a:endParaRPr lang="en-US" b="1" dirty="0">
              <a:solidFill>
                <a:srgbClr val="00B0F0"/>
              </a:solidFill>
            </a:endParaRPr>
          </a:p>
        </p:txBody>
      </p:sp>
      <p:sp>
        <p:nvSpPr>
          <p:cNvPr id="3" name="Content Placeholder 2"/>
          <p:cNvSpPr>
            <a:spLocks noGrp="1"/>
          </p:cNvSpPr>
          <p:nvPr>
            <p:ph idx="1"/>
          </p:nvPr>
        </p:nvSpPr>
        <p:spPr>
          <a:xfrm>
            <a:off x="677334" y="1600519"/>
            <a:ext cx="8596668" cy="3880773"/>
          </a:xfrm>
        </p:spPr>
        <p:txBody>
          <a:bodyPr>
            <a:normAutofit/>
          </a:bodyPr>
          <a:lstStyle/>
          <a:p>
            <a:endParaRPr lang="en-US" u="sng" dirty="0" smtClean="0">
              <a:hlinkClick r:id="rId2"/>
            </a:endParaRPr>
          </a:p>
          <a:p>
            <a:r>
              <a:rPr lang="en-US" sz="2800" dirty="0">
                <a:hlinkClick r:id="rId2"/>
              </a:rPr>
              <a:t>http://bie.org</a:t>
            </a:r>
            <a:r>
              <a:rPr lang="en-US" sz="2800" dirty="0" smtClean="0">
                <a:hlinkClick r:id="rId2"/>
              </a:rPr>
              <a:t>/</a:t>
            </a:r>
          </a:p>
          <a:p>
            <a:r>
              <a:rPr lang="en-US" sz="2800" dirty="0">
                <a:hlinkClick r:id="rId2"/>
              </a:rPr>
              <a:t>https://ldc.org</a:t>
            </a:r>
            <a:r>
              <a:rPr lang="en-US" sz="2800" dirty="0" smtClean="0">
                <a:hlinkClick r:id="rId2"/>
              </a:rPr>
              <a:t>/</a:t>
            </a:r>
          </a:p>
          <a:p>
            <a:r>
              <a:rPr lang="en-US" sz="2800" dirty="0">
                <a:hlinkClick r:id="rId2"/>
              </a:rPr>
              <a:t>http://pblu.org/</a:t>
            </a:r>
            <a:endParaRPr lang="en-US" sz="2800" dirty="0" smtClean="0">
              <a:hlinkClick r:id="rId2"/>
            </a:endParaRPr>
          </a:p>
          <a:p>
            <a:endParaRPr lang="en-US" dirty="0" smtClean="0"/>
          </a:p>
          <a:p>
            <a:endParaRPr lang="en-US" dirty="0"/>
          </a:p>
        </p:txBody>
      </p:sp>
    </p:spTree>
    <p:extLst>
      <p:ext uri="{BB962C8B-B14F-4D97-AF65-F5344CB8AC3E}">
        <p14:creationId xmlns:p14="http://schemas.microsoft.com/office/powerpoint/2010/main" val="24098542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Essential Question:</a:t>
            </a:r>
            <a:endParaRPr lang="en-US" dirty="0"/>
          </a:p>
        </p:txBody>
      </p:sp>
      <p:sp>
        <p:nvSpPr>
          <p:cNvPr id="3" name="Content Placeholder 2"/>
          <p:cNvSpPr>
            <a:spLocks noGrp="1"/>
          </p:cNvSpPr>
          <p:nvPr>
            <p:ph idx="1"/>
          </p:nvPr>
        </p:nvSpPr>
        <p:spPr>
          <a:xfrm>
            <a:off x="677334" y="2160589"/>
            <a:ext cx="10032576" cy="3880773"/>
          </a:xfrm>
        </p:spPr>
        <p:txBody>
          <a:bodyPr>
            <a:normAutofit/>
          </a:bodyPr>
          <a:lstStyle/>
          <a:p>
            <a:r>
              <a:rPr lang="en-US" sz="6600" dirty="0" smtClean="0"/>
              <a:t>Is freedom really free?</a:t>
            </a:r>
            <a:endParaRPr lang="en-US" sz="6600" dirty="0"/>
          </a:p>
        </p:txBody>
      </p:sp>
    </p:spTree>
    <p:custDataLst>
      <p:tags r:id="rId1"/>
    </p:custDataLst>
    <p:extLst>
      <p:ext uri="{BB962C8B-B14F-4D97-AF65-F5344CB8AC3E}">
        <p14:creationId xmlns:p14="http://schemas.microsoft.com/office/powerpoint/2010/main" val="26080767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On Your Tables You Will Find…</a:t>
            </a:r>
            <a:endParaRPr lang="en-US" sz="4000" b="1" dirty="0"/>
          </a:p>
        </p:txBody>
      </p:sp>
      <p:sp>
        <p:nvSpPr>
          <p:cNvPr id="3" name="Content Placeholder 2"/>
          <p:cNvSpPr>
            <a:spLocks noGrp="1"/>
          </p:cNvSpPr>
          <p:nvPr>
            <p:ph idx="1"/>
          </p:nvPr>
        </p:nvSpPr>
        <p:spPr>
          <a:xfrm>
            <a:off x="677334" y="1646239"/>
            <a:ext cx="8596668" cy="3880773"/>
          </a:xfrm>
        </p:spPr>
        <p:txBody>
          <a:bodyPr>
            <a:noAutofit/>
          </a:bodyPr>
          <a:lstStyle/>
          <a:p>
            <a:r>
              <a:rPr lang="en-US" sz="3600" dirty="0" smtClean="0"/>
              <a:t>A picture taped to a piece of poster paper.</a:t>
            </a:r>
          </a:p>
          <a:p>
            <a:r>
              <a:rPr lang="en-US" sz="3600" dirty="0" smtClean="0"/>
              <a:t>Questions on the paper.</a:t>
            </a:r>
          </a:p>
          <a:p>
            <a:r>
              <a:rPr lang="en-US" sz="3600" dirty="0" smtClean="0"/>
              <a:t>As a team, please jot down your answers to each of the questions.</a:t>
            </a:r>
          </a:p>
          <a:p>
            <a:endParaRPr lang="en-US" sz="3600" dirty="0"/>
          </a:p>
          <a:p>
            <a:r>
              <a:rPr lang="en-US" sz="3600" dirty="0" smtClean="0"/>
              <a:t>You have 5 minutes….GO!</a:t>
            </a:r>
            <a:endParaRPr lang="en-US" sz="3600" dirty="0"/>
          </a:p>
        </p:txBody>
      </p:sp>
    </p:spTree>
    <p:extLst>
      <p:ext uri="{BB962C8B-B14F-4D97-AF65-F5344CB8AC3E}">
        <p14:creationId xmlns:p14="http://schemas.microsoft.com/office/powerpoint/2010/main" val="15358799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does the </a:t>
            </a:r>
            <a:r>
              <a:rPr lang="en-US" dirty="0" smtClean="0">
                <a:solidFill>
                  <a:srgbClr val="FF0000"/>
                </a:solidFill>
              </a:rPr>
              <a:t>setting</a:t>
            </a:r>
            <a:r>
              <a:rPr lang="en-US" dirty="0" smtClean="0"/>
              <a:t>  of this picture impact your overall thoughts of this picture?</a:t>
            </a:r>
            <a:endParaRPr lang="en-US" dirty="0"/>
          </a:p>
        </p:txBody>
      </p:sp>
      <p:pic>
        <p:nvPicPr>
          <p:cNvPr id="4" name="Content Placeholder 3" descr="02_10_14_SN4.pdf - Adobe Reade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372887" y="2160588"/>
            <a:ext cx="7206263" cy="3881437"/>
          </a:xfrm>
        </p:spPr>
      </p:pic>
    </p:spTree>
    <p:custDataLst>
      <p:tags r:id="rId1"/>
    </p:custDataLst>
    <p:extLst>
      <p:ext uri="{BB962C8B-B14F-4D97-AF65-F5344CB8AC3E}">
        <p14:creationId xmlns:p14="http://schemas.microsoft.com/office/powerpoint/2010/main" val="13587053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happened just </a:t>
            </a:r>
            <a:r>
              <a:rPr lang="en-US" dirty="0" smtClean="0">
                <a:solidFill>
                  <a:srgbClr val="FF0000"/>
                </a:solidFill>
              </a:rPr>
              <a:t>BEFORE</a:t>
            </a:r>
            <a:r>
              <a:rPr lang="en-US" dirty="0" smtClean="0"/>
              <a:t> this picture was taken?</a:t>
            </a:r>
            <a:endParaRPr lang="en-US" dirty="0"/>
          </a:p>
        </p:txBody>
      </p:sp>
      <p:pic>
        <p:nvPicPr>
          <p:cNvPr id="4" name="Content Placeholder 3" descr="02_10_14_SN4.pdf - Adobe Reade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33211" y="1930400"/>
            <a:ext cx="8912778" cy="4800600"/>
          </a:xfrm>
        </p:spPr>
      </p:pic>
    </p:spTree>
    <p:custDataLst>
      <p:tags r:id="rId1"/>
    </p:custDataLst>
    <p:extLst>
      <p:ext uri="{BB962C8B-B14F-4D97-AF65-F5344CB8AC3E}">
        <p14:creationId xmlns:p14="http://schemas.microsoft.com/office/powerpoint/2010/main" val="4355454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happened just </a:t>
            </a:r>
            <a:r>
              <a:rPr lang="en-US" dirty="0" smtClean="0">
                <a:solidFill>
                  <a:srgbClr val="FF0000"/>
                </a:solidFill>
              </a:rPr>
              <a:t>AFTER</a:t>
            </a:r>
            <a:r>
              <a:rPr lang="en-US" dirty="0" smtClean="0"/>
              <a:t> this picture was taken?</a:t>
            </a:r>
            <a:endParaRPr lang="en-US" dirty="0"/>
          </a:p>
        </p:txBody>
      </p:sp>
      <p:pic>
        <p:nvPicPr>
          <p:cNvPr id="4" name="Content Placeholder 3" descr="02_10_14_SN4.pdf - Adobe Reade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691639" y="2041428"/>
            <a:ext cx="8454349" cy="4553681"/>
          </a:xfrm>
        </p:spPr>
      </p:pic>
    </p:spTree>
    <p:custDataLst>
      <p:tags r:id="rId1"/>
    </p:custDataLst>
    <p:extLst>
      <p:ext uri="{BB962C8B-B14F-4D97-AF65-F5344CB8AC3E}">
        <p14:creationId xmlns:p14="http://schemas.microsoft.com/office/powerpoint/2010/main" val="30180675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0.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4.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5.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6.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7.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8.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9.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0.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4.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5.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6.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7.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8.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9.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0.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4.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5.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6.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7.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4.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5.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6.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7.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8.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9.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618</TotalTime>
  <Words>1674</Words>
  <Application>Microsoft Macintosh PowerPoint</Application>
  <PresentationFormat>Custom</PresentationFormat>
  <Paragraphs>166</Paragraphs>
  <Slides>48</Slides>
  <Notes>0</Notes>
  <HiddenSlides>0</HiddenSlides>
  <MMClips>0</MMClips>
  <ScaleCrop>false</ScaleCrop>
  <HeadingPairs>
    <vt:vector size="4" baseType="variant">
      <vt:variant>
        <vt:lpstr>Theme</vt:lpstr>
      </vt:variant>
      <vt:variant>
        <vt:i4>1</vt:i4>
      </vt:variant>
      <vt:variant>
        <vt:lpstr>Slide Titles</vt:lpstr>
      </vt:variant>
      <vt:variant>
        <vt:i4>48</vt:i4>
      </vt:variant>
    </vt:vector>
  </HeadingPairs>
  <TitlesOfParts>
    <vt:vector size="49" baseType="lpstr">
      <vt:lpstr>Facet</vt:lpstr>
      <vt:lpstr>Teach Multi-Level Literacy Skills Through Multi-Media</vt:lpstr>
      <vt:lpstr>Target</vt:lpstr>
      <vt:lpstr>Keeping Track of Our Learning</vt:lpstr>
      <vt:lpstr>Pictures Are Worth A Thousand Words</vt:lpstr>
      <vt:lpstr>Essential Question:</vt:lpstr>
      <vt:lpstr>On Your Tables You Will Find…</vt:lpstr>
      <vt:lpstr>How does the setting  of this picture impact your overall thoughts of this picture?</vt:lpstr>
      <vt:lpstr>What happened just BEFORE this picture was taken?</vt:lpstr>
      <vt:lpstr>What happened just AFTER this picture was taken?</vt:lpstr>
      <vt:lpstr>How does this picture make you feel? Why?</vt:lpstr>
      <vt:lpstr>Where do you think the girl is going?</vt:lpstr>
      <vt:lpstr>What do you think are the circumstances? </vt:lpstr>
      <vt:lpstr>What do you think the girl is thinking?</vt:lpstr>
      <vt:lpstr>What do you think the girl’s relationship is to the men?</vt:lpstr>
      <vt:lpstr>What do you think the relationship is between these two pictures?  Why?</vt:lpstr>
      <vt:lpstr>This photo was taken in Alabama in 1965, 11 years after the Brown vs. Board of Education ruling.  What might the photo tell you about how long it took for the ruling to affect segregation in the South?</vt:lpstr>
      <vt:lpstr>What does the photo suggest about the quality of education for black children in the mid-1900’s?</vt:lpstr>
      <vt:lpstr>Compare the school in the photo with your own.   Be as descriptive as possible.</vt:lpstr>
      <vt:lpstr>Essential Question</vt:lpstr>
      <vt:lpstr>PowerPoint Presentation</vt:lpstr>
      <vt:lpstr> Skills</vt:lpstr>
      <vt:lpstr>Tune into Writing</vt:lpstr>
      <vt:lpstr>Making Connections</vt:lpstr>
      <vt:lpstr>Transformation</vt:lpstr>
      <vt:lpstr>Brain Power </vt:lpstr>
      <vt:lpstr>Let’s Play</vt:lpstr>
      <vt:lpstr>Activity 1</vt:lpstr>
      <vt:lpstr>A Place of My Own   Listen</vt:lpstr>
      <vt:lpstr>Ragged Old Flag: A Poem</vt:lpstr>
      <vt:lpstr>Symbolism and Personification Music and History</vt:lpstr>
      <vt:lpstr>Sound tracking Your Life</vt:lpstr>
      <vt:lpstr>Sound Tracking Your Life</vt:lpstr>
      <vt:lpstr>Resources</vt:lpstr>
      <vt:lpstr>Reflection…. </vt:lpstr>
      <vt:lpstr>Pass The Story</vt:lpstr>
      <vt:lpstr>Pass The Story</vt:lpstr>
      <vt:lpstr>Now….</vt:lpstr>
      <vt:lpstr>Reflection…. </vt:lpstr>
      <vt:lpstr>Media Response</vt:lpstr>
      <vt:lpstr>As you watch….be thinking about… </vt:lpstr>
      <vt:lpstr>PowerPoint Presentation</vt:lpstr>
      <vt:lpstr>As you watch….be thinking about…</vt:lpstr>
      <vt:lpstr>Let’s Take A Look At Campaigns</vt:lpstr>
      <vt:lpstr>Reflection…. </vt:lpstr>
      <vt:lpstr>PowerPoint Presentation</vt:lpstr>
      <vt:lpstr>Parting thought….</vt:lpstr>
      <vt:lpstr>Reflection: 3-2-1</vt:lpstr>
      <vt:lpstr>PBL Resources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Ali Conant</dc:creator>
  <cp:lastModifiedBy>Jan Wolfgramm</cp:lastModifiedBy>
  <cp:revision>72</cp:revision>
  <cp:lastPrinted>2015-10-15T05:08:15Z</cp:lastPrinted>
  <dcterms:created xsi:type="dcterms:W3CDTF">2015-10-07T18:31:29Z</dcterms:created>
  <dcterms:modified xsi:type="dcterms:W3CDTF">2015-10-16T17:39:43Z</dcterms:modified>
</cp:coreProperties>
</file>